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7"/>
  </p:handoutMasterIdLst>
  <p:sldIdLst>
    <p:sldId id="315" r:id="rId3"/>
    <p:sldId id="415" r:id="rId4"/>
    <p:sldId id="416" r:id="rId5"/>
    <p:sldId id="417" r:id="rId6"/>
    <p:sldId id="418" r:id="rId7"/>
    <p:sldId id="419" r:id="rId8"/>
    <p:sldId id="420" r:id="rId9"/>
    <p:sldId id="421" r:id="rId10"/>
    <p:sldId id="422" r:id="rId11"/>
    <p:sldId id="423" r:id="rId12"/>
    <p:sldId id="424" r:id="rId13"/>
    <p:sldId id="425" r:id="rId14"/>
    <p:sldId id="426" r:id="rId15"/>
    <p:sldId id="427" r:id="rId16"/>
    <p:sldId id="428" r:id="rId17"/>
    <p:sldId id="430" r:id="rId18"/>
    <p:sldId id="431" r:id="rId19"/>
    <p:sldId id="433" r:id="rId20"/>
    <p:sldId id="436" r:id="rId21"/>
    <p:sldId id="437" r:id="rId22"/>
    <p:sldId id="438" r:id="rId23"/>
    <p:sldId id="439" r:id="rId24"/>
    <p:sldId id="440" r:id="rId25"/>
    <p:sldId id="441" r:id="rId26"/>
    <p:sldId id="442" r:id="rId27"/>
    <p:sldId id="443" r:id="rId28"/>
    <p:sldId id="447" r:id="rId29"/>
    <p:sldId id="450" r:id="rId30"/>
    <p:sldId id="451" r:id="rId31"/>
    <p:sldId id="456" r:id="rId32"/>
    <p:sldId id="457" r:id="rId33"/>
    <p:sldId id="458" r:id="rId34"/>
    <p:sldId id="459" r:id="rId35"/>
    <p:sldId id="461" r:id="rId36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996633"/>
    <a:srgbClr val="663300"/>
    <a:srgbClr val="008000"/>
    <a:srgbClr val="003300"/>
    <a:srgbClr val="040000"/>
    <a:srgbClr val="336600"/>
    <a:srgbClr val="F0F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/>
    <p:restoredTop sz="94588"/>
  </p:normalViewPr>
  <p:slideViewPr>
    <p:cSldViewPr showGuides="1">
      <p:cViewPr varScale="1">
        <p:scale>
          <a:sx n="87" d="100"/>
          <a:sy n="87" d="100"/>
        </p:scale>
        <p:origin x="1192" y="56"/>
      </p:cViewPr>
      <p:guideLst>
        <p:guide orient="horz" pos="2162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1520001873" y="264126065"/>
              </a:cxn>
              <a:cxn ang="0">
                <a:pos x="726954943" y="2147483646"/>
              </a:cxn>
              <a:cxn ang="0">
                <a:pos x="165217771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056496135"/>
              </a:cxn>
              <a:cxn ang="0">
                <a:pos x="2147483646" y="1914905847"/>
              </a:cxn>
              <a:cxn ang="0">
                <a:pos x="2147483646" y="726346679"/>
              </a:cxn>
              <a:cxn ang="0">
                <a:pos x="2147483646" y="132063033"/>
              </a:cxn>
              <a:cxn ang="0">
                <a:pos x="1520001873" y="264126065"/>
              </a:cxn>
            </a:cxnLst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1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052" name="Freeform 4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1814" y="637"/>
                </a:cxn>
                <a:cxn ang="0">
                  <a:pos x="2324" y="510"/>
                </a:cxn>
                <a:cxn ang="0">
                  <a:pos x="2349" y="435"/>
                </a:cxn>
                <a:cxn ang="0">
                  <a:pos x="2248" y="0"/>
                </a:cxn>
                <a:cxn ang="0">
                  <a:pos x="636" y="0"/>
                </a:cxn>
                <a:cxn ang="0">
                  <a:pos x="258" y="561"/>
                </a:cxn>
                <a:cxn ang="0">
                  <a:pos x="1814" y="637"/>
                </a:cxn>
              </a:cxnLst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Freeform 5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12884" y="25"/>
                </a:cxn>
                <a:cxn ang="0">
                  <a:pos x="4015" y="0"/>
                </a:cxn>
                <a:cxn ang="0">
                  <a:pos x="5754" y="536"/>
                </a:cxn>
                <a:cxn ang="0">
                  <a:pos x="4450" y="996"/>
                </a:cxn>
                <a:cxn ang="0">
                  <a:pos x="5294" y="1814"/>
                </a:cxn>
                <a:cxn ang="0">
                  <a:pos x="1891" y="1531"/>
                </a:cxn>
                <a:cxn ang="0">
                  <a:pos x="662" y="1607"/>
                </a:cxn>
                <a:cxn ang="0">
                  <a:pos x="5087" y="12439"/>
                </a:cxn>
                <a:cxn ang="0">
                  <a:pos x="3681" y="8714"/>
                </a:cxn>
                <a:cxn ang="0">
                  <a:pos x="2685" y="9603"/>
                </a:cxn>
                <a:cxn ang="0">
                  <a:pos x="2402" y="11114"/>
                </a:cxn>
                <a:cxn ang="0">
                  <a:pos x="3170" y="6768"/>
                </a:cxn>
                <a:cxn ang="0">
                  <a:pos x="3914" y="5823"/>
                </a:cxn>
                <a:cxn ang="0">
                  <a:pos x="5345" y="6055"/>
                </a:cxn>
                <a:cxn ang="0">
                  <a:pos x="4809" y="7819"/>
                </a:cxn>
                <a:cxn ang="0">
                  <a:pos x="4910" y="10088"/>
                </a:cxn>
                <a:cxn ang="0">
                  <a:pos x="13167" y="12338"/>
                </a:cxn>
                <a:cxn ang="0">
                  <a:pos x="11610" y="10907"/>
                </a:cxn>
                <a:cxn ang="0">
                  <a:pos x="10866" y="8815"/>
                </a:cxn>
                <a:cxn ang="0">
                  <a:pos x="10123" y="6899"/>
                </a:cxn>
                <a:cxn ang="0">
                  <a:pos x="11761" y="6540"/>
                </a:cxn>
                <a:cxn ang="0">
                  <a:pos x="10406" y="5696"/>
                </a:cxn>
                <a:cxn ang="0">
                  <a:pos x="11225" y="5772"/>
                </a:cxn>
                <a:cxn ang="0">
                  <a:pos x="11200" y="5337"/>
                </a:cxn>
                <a:cxn ang="0">
                  <a:pos x="9612" y="5388"/>
                </a:cxn>
                <a:cxn ang="0">
                  <a:pos x="9127" y="8764"/>
                </a:cxn>
                <a:cxn ang="0">
                  <a:pos x="8874" y="5873"/>
                </a:cxn>
                <a:cxn ang="0">
                  <a:pos x="8464" y="4650"/>
                </a:cxn>
                <a:cxn ang="0">
                  <a:pos x="8874" y="3472"/>
                </a:cxn>
                <a:cxn ang="0">
                  <a:pos x="8667" y="2527"/>
                </a:cxn>
                <a:cxn ang="0">
                  <a:pos x="8464" y="1582"/>
                </a:cxn>
                <a:cxn ang="0">
                  <a:pos x="9435" y="2633"/>
                </a:cxn>
                <a:cxn ang="0">
                  <a:pos x="10608" y="1203"/>
                </a:cxn>
                <a:cxn ang="0">
                  <a:pos x="10457" y="2426"/>
                </a:cxn>
                <a:cxn ang="0">
                  <a:pos x="10254" y="3321"/>
                </a:cxn>
                <a:cxn ang="0">
                  <a:pos x="10254" y="4625"/>
                </a:cxn>
                <a:cxn ang="0">
                  <a:pos x="14264" y="4625"/>
                </a:cxn>
                <a:cxn ang="0">
                  <a:pos x="14163" y="1941"/>
                </a:cxn>
                <a:cxn ang="0">
                  <a:pos x="6366" y="1764"/>
                </a:cxn>
                <a:cxn ang="0">
                  <a:pos x="7494" y="2376"/>
                </a:cxn>
                <a:cxn ang="0">
                  <a:pos x="4374" y="4984"/>
                </a:cxn>
                <a:cxn ang="0">
                  <a:pos x="1765" y="2502"/>
                </a:cxn>
                <a:cxn ang="0">
                  <a:pos x="4884" y="2709"/>
                </a:cxn>
                <a:cxn ang="0">
                  <a:pos x="5623" y="2684"/>
                </a:cxn>
                <a:cxn ang="0">
                  <a:pos x="7721" y="3093"/>
                </a:cxn>
                <a:cxn ang="0">
                  <a:pos x="7059" y="6540"/>
                </a:cxn>
                <a:cxn ang="0">
                  <a:pos x="6649" y="3498"/>
                </a:cxn>
                <a:cxn ang="0">
                  <a:pos x="4374" y="4984"/>
                </a:cxn>
                <a:cxn ang="0">
                  <a:pos x="5704" y="5747"/>
                </a:cxn>
                <a:cxn ang="0">
                  <a:pos x="6315" y="4038"/>
                </a:cxn>
                <a:cxn ang="0">
                  <a:pos x="8333" y="7460"/>
                </a:cxn>
                <a:cxn ang="0">
                  <a:pos x="5496" y="8198"/>
                </a:cxn>
                <a:cxn ang="0">
                  <a:pos x="7898" y="7076"/>
                </a:cxn>
                <a:cxn ang="0">
                  <a:pos x="8131" y="3396"/>
                </a:cxn>
                <a:cxn ang="0">
                  <a:pos x="8004" y="5443"/>
                </a:cxn>
                <a:cxn ang="0">
                  <a:pos x="7645" y="3680"/>
                </a:cxn>
                <a:cxn ang="0">
                  <a:pos x="12965" y="4574"/>
                </a:cxn>
                <a:cxn ang="0">
                  <a:pos x="11786" y="4139"/>
                </a:cxn>
              </a:cxnLst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" name="Freeform 6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1028" y="384"/>
                </a:cxn>
                <a:cxn ang="0">
                  <a:pos x="694" y="1430"/>
                </a:cxn>
                <a:cxn ang="0">
                  <a:pos x="1028" y="384"/>
                </a:cxn>
              </a:cxnLst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" name="Freeform 7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487" y="687"/>
                </a:cxn>
                <a:cxn ang="0">
                  <a:pos x="309" y="1764"/>
                </a:cxn>
                <a:cxn ang="0">
                  <a:pos x="1030" y="1147"/>
                </a:cxn>
                <a:cxn ang="0">
                  <a:pos x="954" y="611"/>
                </a:cxn>
                <a:cxn ang="0">
                  <a:pos x="487" y="687"/>
                </a:cxn>
              </a:cxnLst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" name="Freeform 8"/>
            <p:cNvSpPr/>
            <p:nvPr/>
          </p:nvSpPr>
          <p:spPr>
            <a:xfrm>
              <a:off x="3272" y="645"/>
              <a:ext cx="683" cy="318"/>
            </a:xfrm>
            <a:custGeom>
              <a:avLst/>
              <a:gdLst/>
              <a:ahLst/>
              <a:cxnLst>
                <a:cxn ang="0">
                  <a:pos x="2869" y="101"/>
                </a:cxn>
                <a:cxn ang="0">
                  <a:pos x="612" y="101"/>
                </a:cxn>
                <a:cxn ang="0">
                  <a:pos x="51" y="636"/>
                </a:cxn>
                <a:cxn ang="0">
                  <a:pos x="1538" y="1479"/>
                </a:cxn>
                <a:cxn ang="0">
                  <a:pos x="2459" y="1378"/>
                </a:cxn>
                <a:cxn ang="0">
                  <a:pos x="2894" y="1353"/>
                </a:cxn>
                <a:cxn ang="0">
                  <a:pos x="2869" y="101"/>
                </a:cxn>
              </a:cxnLst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" name="Freeform 9"/>
            <p:cNvSpPr/>
            <p:nvPr/>
          </p:nvSpPr>
          <p:spPr>
            <a:xfrm>
              <a:off x="4046" y="1545"/>
              <a:ext cx="490" cy="515"/>
            </a:xfrm>
            <a:custGeom>
              <a:avLst/>
              <a:gdLst/>
              <a:ahLst/>
              <a:cxnLst>
                <a:cxn ang="0">
                  <a:pos x="1707" y="126"/>
                </a:cxn>
                <a:cxn ang="0">
                  <a:pos x="793" y="126"/>
                </a:cxn>
                <a:cxn ang="0">
                  <a:pos x="308" y="1454"/>
                </a:cxn>
                <a:cxn ang="0">
                  <a:pos x="2016" y="1580"/>
                </a:cxn>
                <a:cxn ang="0">
                  <a:pos x="1707" y="126"/>
                </a:cxn>
              </a:cxnLst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Freeform 10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385" y="0"/>
                </a:cxn>
                <a:cxn ang="0">
                  <a:pos x="1022" y="384"/>
                </a:cxn>
                <a:cxn ang="0">
                  <a:pos x="385" y="0"/>
                </a:cxn>
              </a:cxnLst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9" name="Freeform 11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537" y="943"/>
                </a:cxn>
                <a:cxn ang="0">
                  <a:pos x="1798" y="434"/>
                </a:cxn>
                <a:cxn ang="0">
                  <a:pos x="1231" y="76"/>
                </a:cxn>
                <a:cxn ang="0">
                  <a:pos x="486" y="812"/>
                </a:cxn>
                <a:cxn ang="0">
                  <a:pos x="537" y="943"/>
                </a:cxn>
              </a:cxnLst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Freeform 12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1842" y="152"/>
                </a:cxn>
                <a:cxn ang="0">
                  <a:pos x="612" y="435"/>
                </a:cxn>
                <a:cxn ang="0">
                  <a:pos x="435" y="662"/>
                </a:cxn>
                <a:cxn ang="0">
                  <a:pos x="1948" y="586"/>
                </a:cxn>
                <a:cxn ang="0">
                  <a:pos x="2100" y="510"/>
                </a:cxn>
                <a:cxn ang="0">
                  <a:pos x="2100" y="0"/>
                </a:cxn>
                <a:cxn ang="0">
                  <a:pos x="1842" y="152"/>
                </a:cxn>
              </a:cxnLst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13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536" y="25"/>
                </a:cxn>
                <a:cxn ang="0">
                  <a:pos x="202" y="359"/>
                </a:cxn>
                <a:cxn ang="0">
                  <a:pos x="1457" y="562"/>
                </a:cxn>
                <a:cxn ang="0">
                  <a:pos x="2994" y="587"/>
                </a:cxn>
                <a:cxn ang="0">
                  <a:pos x="2918" y="202"/>
                </a:cxn>
                <a:cxn ang="0">
                  <a:pos x="2099" y="76"/>
                </a:cxn>
                <a:cxn ang="0">
                  <a:pos x="536" y="25"/>
                </a:cxn>
              </a:cxnLst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14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2511" y="483"/>
                </a:cxn>
                <a:cxn ang="0">
                  <a:pos x="2638" y="101"/>
                </a:cxn>
                <a:cxn ang="0">
                  <a:pos x="1898" y="252"/>
                </a:cxn>
                <a:cxn ang="0">
                  <a:pos x="921" y="151"/>
                </a:cxn>
                <a:cxn ang="0">
                  <a:pos x="51" y="101"/>
                </a:cxn>
                <a:cxn ang="0">
                  <a:pos x="2511" y="483"/>
                </a:cxn>
              </a:cxnLst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Freeform 15"/>
            <p:cNvSpPr/>
            <p:nvPr/>
          </p:nvSpPr>
          <p:spPr>
            <a:xfrm>
              <a:off x="5042" y="1656"/>
              <a:ext cx="581" cy="480"/>
            </a:xfrm>
            <a:custGeom>
              <a:avLst/>
              <a:gdLst/>
              <a:ahLst/>
              <a:cxnLst>
                <a:cxn ang="0">
                  <a:pos x="76" y="1354"/>
                </a:cxn>
                <a:cxn ang="0">
                  <a:pos x="662" y="1379"/>
                </a:cxn>
                <a:cxn ang="0">
                  <a:pos x="1278" y="1965"/>
                </a:cxn>
                <a:cxn ang="0">
                  <a:pos x="1506" y="2142"/>
                </a:cxn>
                <a:cxn ang="0">
                  <a:pos x="2066" y="1329"/>
                </a:cxn>
                <a:cxn ang="0">
                  <a:pos x="2834" y="1329"/>
                </a:cxn>
                <a:cxn ang="0">
                  <a:pos x="2016" y="687"/>
                </a:cxn>
                <a:cxn ang="0">
                  <a:pos x="945" y="409"/>
                </a:cxn>
                <a:cxn ang="0">
                  <a:pos x="308" y="1046"/>
                </a:cxn>
                <a:cxn ang="0">
                  <a:pos x="76" y="1354"/>
                </a:cxn>
              </a:cxnLst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Freeform 16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1306" y="1021"/>
                </a:cxn>
                <a:cxn ang="0">
                  <a:pos x="562" y="1253"/>
                </a:cxn>
                <a:cxn ang="0">
                  <a:pos x="562" y="1506"/>
                </a:cxn>
                <a:cxn ang="0">
                  <a:pos x="1281" y="2299"/>
                </a:cxn>
                <a:cxn ang="0">
                  <a:pos x="871" y="3012"/>
                </a:cxn>
                <a:cxn ang="0">
                  <a:pos x="0" y="3780"/>
                </a:cxn>
                <a:cxn ang="0">
                  <a:pos x="435" y="3957"/>
                </a:cxn>
                <a:cxn ang="0">
                  <a:pos x="1205" y="4240"/>
                </a:cxn>
                <a:cxn ang="0">
                  <a:pos x="1615" y="4139"/>
                </a:cxn>
                <a:cxn ang="0">
                  <a:pos x="1665" y="0"/>
                </a:cxn>
                <a:cxn ang="0">
                  <a:pos x="1306" y="1021"/>
                </a:cxn>
              </a:cxnLst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5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" name="Freeform 19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Freeform 20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Freeform 21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Freeform 22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Freeform 23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" name="Freeform 24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" name="Freeform 25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Freeform 26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Freeform 27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Freeform 28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9" name="Freeform 31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Freeform 32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Freeform 33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Freeform 34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3" name="Freeform 35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4" name="Freeform 36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5" name="Freeform 37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Freeform 38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Freeform 39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8" name="Freeform 40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1" name="Freeform 43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2" name="Freeform 44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3" name="Freeform 45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4" name="Freeform 46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5" name="Freeform 47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6" name="Freeform 48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7" name="Freeform 49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8" name="Freeform 50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9" name="Freeform 51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0" name="Freeform 52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03" name="Freeform 55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4" name="Freeform 56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5" name="Freeform 57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6" name="Freeform 58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7" name="Freeform 59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8" name="Freeform 60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9" name="Freeform 61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0" name="Freeform 62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1" name="Freeform 63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2" name="Freeform 64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13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14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15" name="Freeform 67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6" name="Freeform 68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7" name="Freeform 69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8" name="Freeform 70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9" name="Freeform 71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0" name="Freeform 72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1" name="Freeform 73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2" name="Freeform 74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3" name="Freeform 75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4" name="Freeform 76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25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26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27" name="Freeform 79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8" name="Freeform 80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9" name="Freeform 81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0" name="Freeform 82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1" name="Freeform 83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2" name="Freeform 84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3" name="Freeform 85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4" name="Freeform 86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5" name="Freeform 87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6" name="Freeform 88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37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38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39" name="Freeform 91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0" name="Freeform 92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1" name="Freeform 93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2" name="Freeform 94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3" name="Freeform 95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4" name="Freeform 96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5" name="Freeform 97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6" name="Freeform 98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7" name="Freeform 99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8" name="Freeform 100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49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50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1" name="Freeform 103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" name="Freeform 104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3" name="Freeform 105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4" name="Freeform 106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" name="Freeform 107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6" name="Freeform 108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7" name="Freeform 109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8" name="Freeform 110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9" name="Freeform 111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0" name="Freeform 112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61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62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63" name="Freeform 115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4" name="Freeform 116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5" name="Freeform 117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6" name="Freeform 118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7" name="Freeform 119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8" name="Freeform 120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9" name="Freeform 121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0" name="Freeform 122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1" name="Freeform 123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" name="Freeform 124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4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75" name="Freeform 127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6" name="Freeform 128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7" name="Freeform 129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8" name="Freeform 130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9" name="Freeform 131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0" name="Freeform 132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1" name="Freeform 133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2" name="Freeform 134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3" name="Freeform 135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4" name="Freeform 136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80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81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87" name="Freeform 139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8" name="Freeform 140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9" name="Freeform 141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0" name="Freeform 142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1" name="Freeform 143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2" name="Freeform 144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3" name="Freeform 145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4" name="Freeform 146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5" name="Freeform 147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6" name="Freeform 148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592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593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99" name="Freeform 151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0" name="Freeform 152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1" name="Freeform 153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2" name="Freeform 154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3" name="Freeform 155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4" name="Freeform 156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5" name="Freeform 157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6" name="Freeform 158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7" name="Freeform 159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8" name="Freeform 160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604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10" name="Freeform 162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11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2212" name="Freeform 16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3" name="Freeform 17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4" name="Freeform 17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5" name="Freeform 17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6" name="Freeform 17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7" name="Freeform 17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8" name="Freeform 17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9" name="Freeform 17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0" name="Freeform 17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1" name="Freeform 17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2" name="Freeform 17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3" name="Freeform 18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4" name="Freeform 18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7507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 fontAlgn="base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57511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 fontAlgn="base"/>
            <a:r>
              <a:rPr lang="zh-CN" altLang="en-US" strike="noStrike" noProof="0"/>
              <a:t>单击此处编辑母版副标题样式</a:t>
            </a:r>
            <a:endParaRPr lang="zh-CN" altLang="en-US" strike="noStrike" noProof="0"/>
          </a:p>
        </p:txBody>
      </p:sp>
      <p:sp>
        <p:nvSpPr>
          <p:cNvPr id="56620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621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622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762500" y="1600200"/>
            <a:ext cx="4000500" cy="21732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762500" y="3925888"/>
            <a:ext cx="4000500" cy="217328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8" name="Freeform 4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Freeform 5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1" name="Freeform 7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2" name="Freeform 8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3" name="Freeform 19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4" name="Freeform 20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Freeform 31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Freeform 32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7" name="Freeform 43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8" name="Freeform 44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9" name="Freeform 55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0" name="Freeform 56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10" y="512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10" y="1540"/>
                </a:cxn>
                <a:cxn ang="0">
                  <a:pos x="11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10" y="510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10" y="1530"/>
                </a:cxn>
                <a:cxn ang="0">
                  <a:pos x="11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1" name="Freeform 67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2" name="Freeform 68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3" name="Freeform 79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4" name="Freeform 80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5" name="Freeform 91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6" name="Freeform 92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" name="Freeform 103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" name="Freeform 104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" name="Freeform 108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" name="Freeform 115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" name="Freeform 116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" name="Freeform 119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" name="Freeform 120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1" name="Freeform 127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2" name="Freeform 128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" name="Freeform 131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" name="Freeform 132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3" name="Freeform 139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4" name="Freeform 140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2"/>
                </a:cxn>
                <a:cxn ang="0">
                  <a:pos x="100" y="512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9"/>
                </a:cxn>
                <a:cxn ang="0">
                  <a:pos x="0" y="1540"/>
                </a:cxn>
                <a:cxn ang="0">
                  <a:pos x="100" y="1540"/>
                </a:cxn>
                <a:cxn ang="0">
                  <a:pos x="100" y="1029"/>
                </a:cxn>
                <a:cxn ang="0">
                  <a:pos x="0" y="1029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" name="Freeform 143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" name="Freeform 144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10"/>
                </a:cxn>
                <a:cxn ang="0">
                  <a:pos x="100" y="510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1020"/>
                </a:cxn>
                <a:cxn ang="0">
                  <a:pos x="0" y="1530"/>
                </a:cxn>
                <a:cxn ang="0">
                  <a:pos x="100" y="1530"/>
                </a:cxn>
                <a:cxn ang="0">
                  <a:pos x="100" y="1020"/>
                </a:cxn>
                <a:cxn ang="0">
                  <a:pos x="0" y="102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1" name="Freeform 147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72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73" name="Freeform 14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4" name="Freeform 15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5" name="Freeform 15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6" name="Freeform 15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" name="Freeform 15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" name="Freeform 15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" name="Freeform 15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" name="Freeform 15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1" name="Freeform 15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2" name="Freeform 15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3" name="Freeform 15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4" name="Freeform 16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5" name="Freeform 16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86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87" name="Freeform 163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8" name="Freeform 164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9" name="Freeform 165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0" name="Freeform 166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" name="Freeform 167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" name="Freeform 168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3" name="Freeform 169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4" name="Freeform 170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5" name="Freeform 171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6" name="Freeform 172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7" name="Freeform 173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" name="Freeform 174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9" name="Freeform 175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00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201" name="Freeform 177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2" name="Freeform 178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" name="Freeform 179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" name="Freeform 180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5" name="Freeform 181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6" name="Freeform 182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7" name="Freeform 183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" name="Freeform 184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9" name="Freeform 185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0" name="Freeform 186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1" name="Freeform 187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2" name="Freeform 188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3" name="Freeform 189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14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5" name="Freeform 191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" name="Freeform 192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7" name="Freeform 193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8" name="Freeform 194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9" name="Freeform 195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0" name="Freeform 196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1" name="Freeform 197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2" name="Freeform 198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3" name="Freeform 199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4" name="Freeform 200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5" name="Freeform 201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6" name="Freeform 202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" name="Freeform 203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8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229" name="Freeform 205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" name="Freeform 206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" name="Freeform 207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" name="Freeform 208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" name="Freeform 209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4" name="Freeform 210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5" name="Freeform 211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6" name="Freeform 212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7" name="Freeform 213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8" name="Freeform 214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" name="Freeform 215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" name="Freeform 216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1" name="Freeform 217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4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243" name="Freeform 21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762" y="309"/>
                </a:cxn>
                <a:cxn ang="0">
                  <a:pos x="944" y="258"/>
                </a:cxn>
                <a:cxn ang="0">
                  <a:pos x="969" y="233"/>
                </a:cxn>
                <a:cxn ang="0">
                  <a:pos x="793" y="25"/>
                </a:cxn>
                <a:cxn ang="0">
                  <a:pos x="202" y="284"/>
                </a:cxn>
                <a:cxn ang="0">
                  <a:pos x="762" y="309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4" name="Freeform 22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4167" y="3965"/>
                </a:cxn>
                <a:cxn ang="0">
                  <a:pos x="3889" y="3196"/>
                </a:cxn>
                <a:cxn ang="0">
                  <a:pos x="3631" y="2534"/>
                </a:cxn>
                <a:cxn ang="0">
                  <a:pos x="4218" y="2377"/>
                </a:cxn>
                <a:cxn ang="0">
                  <a:pos x="3732" y="2099"/>
                </a:cxn>
                <a:cxn ang="0">
                  <a:pos x="4015" y="2124"/>
                </a:cxn>
                <a:cxn ang="0">
                  <a:pos x="4015" y="1967"/>
                </a:cxn>
                <a:cxn ang="0">
                  <a:pos x="3454" y="1992"/>
                </a:cxn>
                <a:cxn ang="0">
                  <a:pos x="3272" y="3196"/>
                </a:cxn>
                <a:cxn ang="0">
                  <a:pos x="3171" y="2149"/>
                </a:cxn>
                <a:cxn ang="0">
                  <a:pos x="3019" y="1714"/>
                </a:cxn>
                <a:cxn ang="0">
                  <a:pos x="3171" y="1305"/>
                </a:cxn>
                <a:cxn ang="0">
                  <a:pos x="3095" y="946"/>
                </a:cxn>
                <a:cxn ang="0">
                  <a:pos x="3044" y="612"/>
                </a:cxn>
                <a:cxn ang="0">
                  <a:pos x="3378" y="996"/>
                </a:cxn>
                <a:cxn ang="0">
                  <a:pos x="3813" y="460"/>
                </a:cxn>
                <a:cxn ang="0">
                  <a:pos x="3757" y="920"/>
                </a:cxn>
                <a:cxn ang="0">
                  <a:pos x="3656" y="1229"/>
                </a:cxn>
                <a:cxn ang="0">
                  <a:pos x="3682" y="1714"/>
                </a:cxn>
                <a:cxn ang="0">
                  <a:pos x="5087" y="743"/>
                </a:cxn>
                <a:cxn ang="0">
                  <a:pos x="2301" y="25"/>
                </a:cxn>
                <a:cxn ang="0">
                  <a:pos x="1431" y="202"/>
                </a:cxn>
                <a:cxn ang="0">
                  <a:pos x="2175" y="308"/>
                </a:cxn>
                <a:cxn ang="0">
                  <a:pos x="1532" y="561"/>
                </a:cxn>
                <a:cxn ang="0">
                  <a:pos x="1482" y="743"/>
                </a:cxn>
                <a:cxn ang="0">
                  <a:pos x="971" y="435"/>
                </a:cxn>
                <a:cxn ang="0">
                  <a:pos x="334" y="2943"/>
                </a:cxn>
                <a:cxn ang="0">
                  <a:pos x="1558" y="3732"/>
                </a:cxn>
                <a:cxn ang="0">
                  <a:pos x="1153" y="3403"/>
                </a:cxn>
                <a:cxn ang="0">
                  <a:pos x="895" y="3707"/>
                </a:cxn>
                <a:cxn ang="0">
                  <a:pos x="819" y="3272"/>
                </a:cxn>
                <a:cxn ang="0">
                  <a:pos x="1178" y="2200"/>
                </a:cxn>
                <a:cxn ang="0">
                  <a:pos x="1714" y="2124"/>
                </a:cxn>
                <a:cxn ang="0">
                  <a:pos x="1816" y="2427"/>
                </a:cxn>
                <a:cxn ang="0">
                  <a:pos x="1558" y="3095"/>
                </a:cxn>
                <a:cxn ang="0">
                  <a:pos x="2326" y="4602"/>
                </a:cxn>
                <a:cxn ang="0">
                  <a:pos x="4759" y="4243"/>
                </a:cxn>
                <a:cxn ang="0">
                  <a:pos x="4653" y="1689"/>
                </a:cxn>
                <a:cxn ang="0">
                  <a:pos x="4218" y="1532"/>
                </a:cxn>
                <a:cxn ang="0">
                  <a:pos x="2888" y="1558"/>
                </a:cxn>
                <a:cxn ang="0">
                  <a:pos x="2761" y="2225"/>
                </a:cxn>
                <a:cxn ang="0">
                  <a:pos x="2918" y="1279"/>
                </a:cxn>
                <a:cxn ang="0">
                  <a:pos x="2276" y="662"/>
                </a:cxn>
                <a:cxn ang="0">
                  <a:pos x="2685" y="895"/>
                </a:cxn>
                <a:cxn ang="0">
                  <a:pos x="1558" y="1841"/>
                </a:cxn>
                <a:cxn ang="0">
                  <a:pos x="612" y="946"/>
                </a:cxn>
                <a:cxn ang="0">
                  <a:pos x="1740" y="1022"/>
                </a:cxn>
                <a:cxn ang="0">
                  <a:pos x="2023" y="1022"/>
                </a:cxn>
                <a:cxn ang="0">
                  <a:pos x="2761" y="1153"/>
                </a:cxn>
                <a:cxn ang="0">
                  <a:pos x="2534" y="2377"/>
                </a:cxn>
                <a:cxn ang="0">
                  <a:pos x="2377" y="1305"/>
                </a:cxn>
                <a:cxn ang="0">
                  <a:pos x="1558" y="1841"/>
                </a:cxn>
                <a:cxn ang="0">
                  <a:pos x="2048" y="2099"/>
                </a:cxn>
                <a:cxn ang="0">
                  <a:pos x="2250" y="1482"/>
                </a:cxn>
                <a:cxn ang="0">
                  <a:pos x="2609" y="3707"/>
                </a:cxn>
                <a:cxn ang="0">
                  <a:pos x="2099" y="2453"/>
                </a:cxn>
                <a:cxn ang="0">
                  <a:pos x="2994" y="2711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5" name="Freeform 22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359" y="133"/>
                </a:cxn>
                <a:cxn ang="0">
                  <a:pos x="233" y="520"/>
                </a:cxn>
                <a:cxn ang="0">
                  <a:pos x="359" y="133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6" name="Freeform 22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177" y="252"/>
                </a:cxn>
                <a:cxn ang="0">
                  <a:pos x="101" y="635"/>
                </a:cxn>
                <a:cxn ang="0">
                  <a:pos x="385" y="408"/>
                </a:cxn>
                <a:cxn ang="0">
                  <a:pos x="334" y="201"/>
                </a:cxn>
                <a:cxn ang="0">
                  <a:pos x="177" y="252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7" name="Freeform 22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028" y="50"/>
                </a:cxn>
                <a:cxn ang="0">
                  <a:pos x="233" y="25"/>
                </a:cxn>
                <a:cxn ang="0">
                  <a:pos x="25" y="227"/>
                </a:cxn>
                <a:cxn ang="0">
                  <a:pos x="562" y="535"/>
                </a:cxn>
                <a:cxn ang="0">
                  <a:pos x="871" y="509"/>
                </a:cxn>
                <a:cxn ang="0">
                  <a:pos x="1028" y="484"/>
                </a:cxn>
                <a:cxn ang="0">
                  <a:pos x="1028" y="5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8" name="Freeform 22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612" y="51"/>
                </a:cxn>
                <a:cxn ang="0">
                  <a:pos x="283" y="51"/>
                </a:cxn>
                <a:cxn ang="0">
                  <a:pos x="101" y="510"/>
                </a:cxn>
                <a:cxn ang="0">
                  <a:pos x="718" y="561"/>
                </a:cxn>
                <a:cxn ang="0">
                  <a:pos x="612" y="51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9" name="Freeform 22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359" y="134"/>
                </a:cxn>
                <a:cxn ang="0">
                  <a:pos x="126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0" name="Freeform 22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183" y="334"/>
                </a:cxn>
                <a:cxn ang="0">
                  <a:pos x="644" y="152"/>
                </a:cxn>
                <a:cxn ang="0">
                  <a:pos x="436" y="25"/>
                </a:cxn>
                <a:cxn ang="0">
                  <a:pos x="183" y="284"/>
                </a:cxn>
                <a:cxn ang="0">
                  <a:pos x="183" y="334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" name="Freeform 22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637" y="152"/>
                </a:cxn>
                <a:cxn ang="0">
                  <a:pos x="202" y="258"/>
                </a:cxn>
                <a:cxn ang="0">
                  <a:pos x="152" y="334"/>
                </a:cxn>
                <a:cxn ang="0">
                  <a:pos x="693" y="309"/>
                </a:cxn>
                <a:cxn ang="0">
                  <a:pos x="637" y="152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" name="Freeform 22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022" y="75"/>
                </a:cxn>
                <a:cxn ang="0">
                  <a:pos x="744" y="25"/>
                </a:cxn>
                <a:cxn ang="0">
                  <a:pos x="177" y="0"/>
                </a:cxn>
                <a:cxn ang="0">
                  <a:pos x="51" y="125"/>
                </a:cxn>
                <a:cxn ang="0">
                  <a:pos x="511" y="200"/>
                </a:cxn>
                <a:cxn ang="0">
                  <a:pos x="1053" y="200"/>
                </a:cxn>
                <a:cxn ang="0">
                  <a:pos x="1022" y="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3" name="Freeform 22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954" y="51"/>
                </a:cxn>
                <a:cxn ang="0">
                  <a:pos x="670" y="102"/>
                </a:cxn>
                <a:cxn ang="0">
                  <a:pos x="335" y="76"/>
                </a:cxn>
                <a:cxn ang="0">
                  <a:pos x="25" y="51"/>
                </a:cxn>
                <a:cxn ang="0">
                  <a:pos x="903" y="209"/>
                </a:cxn>
                <a:cxn ang="0">
                  <a:pos x="954" y="51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4" name="Freeform 23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712" y="233"/>
                </a:cxn>
                <a:cxn ang="0">
                  <a:pos x="333" y="152"/>
                </a:cxn>
                <a:cxn ang="0">
                  <a:pos x="101" y="384"/>
                </a:cxn>
                <a:cxn ang="0">
                  <a:pos x="25" y="486"/>
                </a:cxn>
                <a:cxn ang="0">
                  <a:pos x="227" y="486"/>
                </a:cxn>
                <a:cxn ang="0">
                  <a:pos x="434" y="693"/>
                </a:cxn>
                <a:cxn ang="0">
                  <a:pos x="535" y="769"/>
                </a:cxn>
                <a:cxn ang="0">
                  <a:pos x="737" y="486"/>
                </a:cxn>
                <a:cxn ang="0">
                  <a:pos x="995" y="486"/>
                </a:cxn>
                <a:cxn ang="0">
                  <a:pos x="712" y="233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5" name="Freeform 23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559" y="50"/>
                </a:cxn>
                <a:cxn ang="0">
                  <a:pos x="459" y="434"/>
                </a:cxn>
                <a:cxn ang="0">
                  <a:pos x="176" y="510"/>
                </a:cxn>
                <a:cxn ang="0">
                  <a:pos x="176" y="586"/>
                </a:cxn>
                <a:cxn ang="0">
                  <a:pos x="433" y="868"/>
                </a:cxn>
                <a:cxn ang="0">
                  <a:pos x="302" y="1146"/>
                </a:cxn>
                <a:cxn ang="0">
                  <a:pos x="0" y="1403"/>
                </a:cxn>
                <a:cxn ang="0">
                  <a:pos x="126" y="1479"/>
                </a:cxn>
                <a:cxn ang="0">
                  <a:pos x="408" y="1580"/>
                </a:cxn>
                <a:cxn ang="0">
                  <a:pos x="585" y="1454"/>
                </a:cxn>
                <a:cxn ang="0">
                  <a:pos x="635" y="358"/>
                </a:cxn>
                <a:cxn ang="0">
                  <a:pos x="635" y="50"/>
                </a:cxn>
                <a:cxn ang="0">
                  <a:pos x="559" y="5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56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257" name="Freeform 233"/>
            <p:cNvSpPr/>
            <p:nvPr userDrawn="1"/>
          </p:nvSpPr>
          <p:spPr>
            <a:xfrm>
              <a:off x="4161" y="-5"/>
              <a:ext cx="1586" cy="1443"/>
            </a:xfrm>
            <a:custGeom>
              <a:avLst/>
              <a:gdLst/>
              <a:ahLst/>
              <a:cxnLst>
                <a:cxn ang="0">
                  <a:pos x="195" y="35"/>
                </a:cxn>
                <a:cxn ang="0">
                  <a:pos x="93" y="598"/>
                </a:cxn>
                <a:cxn ang="0">
                  <a:pos x="212" y="3313"/>
                </a:cxn>
                <a:cxn ang="0">
                  <a:pos x="456" y="3853"/>
                </a:cxn>
                <a:cxn ang="0">
                  <a:pos x="1333" y="4062"/>
                </a:cxn>
                <a:cxn ang="0">
                  <a:pos x="1723" y="4172"/>
                </a:cxn>
                <a:cxn ang="0">
                  <a:pos x="4386" y="4004"/>
                </a:cxn>
                <a:cxn ang="0">
                  <a:pos x="4497" y="1408"/>
                </a:cxn>
                <a:cxn ang="0">
                  <a:pos x="3114" y="134"/>
                </a:cxn>
                <a:cxn ang="0">
                  <a:pos x="2100" y="244"/>
                </a:cxn>
                <a:cxn ang="0">
                  <a:pos x="1670" y="93"/>
                </a:cxn>
                <a:cxn ang="0">
                  <a:pos x="1275" y="17"/>
                </a:cxn>
                <a:cxn ang="0">
                  <a:pos x="195" y="35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258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259" name="Freeform 235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1814" y="637"/>
                  </a:cxn>
                  <a:cxn ang="0">
                    <a:pos x="2324" y="510"/>
                  </a:cxn>
                  <a:cxn ang="0">
                    <a:pos x="2349" y="435"/>
                  </a:cxn>
                  <a:cxn ang="0">
                    <a:pos x="2248" y="0"/>
                  </a:cxn>
                  <a:cxn ang="0">
                    <a:pos x="636" y="0"/>
                  </a:cxn>
                  <a:cxn ang="0">
                    <a:pos x="258" y="561"/>
                  </a:cxn>
                  <a:cxn ang="0">
                    <a:pos x="1814" y="637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0" name="Freeform 236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12884" y="25"/>
                  </a:cxn>
                  <a:cxn ang="0">
                    <a:pos x="4015" y="0"/>
                  </a:cxn>
                  <a:cxn ang="0">
                    <a:pos x="5754" y="536"/>
                  </a:cxn>
                  <a:cxn ang="0">
                    <a:pos x="4450" y="996"/>
                  </a:cxn>
                  <a:cxn ang="0">
                    <a:pos x="5294" y="1814"/>
                  </a:cxn>
                  <a:cxn ang="0">
                    <a:pos x="1891" y="1531"/>
                  </a:cxn>
                  <a:cxn ang="0">
                    <a:pos x="662" y="1607"/>
                  </a:cxn>
                  <a:cxn ang="0">
                    <a:pos x="5087" y="12439"/>
                  </a:cxn>
                  <a:cxn ang="0">
                    <a:pos x="3681" y="8714"/>
                  </a:cxn>
                  <a:cxn ang="0">
                    <a:pos x="2685" y="9603"/>
                  </a:cxn>
                  <a:cxn ang="0">
                    <a:pos x="2402" y="11114"/>
                  </a:cxn>
                  <a:cxn ang="0">
                    <a:pos x="3170" y="6768"/>
                  </a:cxn>
                  <a:cxn ang="0">
                    <a:pos x="3914" y="5823"/>
                  </a:cxn>
                  <a:cxn ang="0">
                    <a:pos x="5345" y="6055"/>
                  </a:cxn>
                  <a:cxn ang="0">
                    <a:pos x="4809" y="7819"/>
                  </a:cxn>
                  <a:cxn ang="0">
                    <a:pos x="4910" y="10088"/>
                  </a:cxn>
                  <a:cxn ang="0">
                    <a:pos x="13167" y="12338"/>
                  </a:cxn>
                  <a:cxn ang="0">
                    <a:pos x="11610" y="10907"/>
                  </a:cxn>
                  <a:cxn ang="0">
                    <a:pos x="10866" y="8815"/>
                  </a:cxn>
                  <a:cxn ang="0">
                    <a:pos x="10123" y="6899"/>
                  </a:cxn>
                  <a:cxn ang="0">
                    <a:pos x="11761" y="6540"/>
                  </a:cxn>
                  <a:cxn ang="0">
                    <a:pos x="10406" y="5696"/>
                  </a:cxn>
                  <a:cxn ang="0">
                    <a:pos x="11225" y="5772"/>
                  </a:cxn>
                  <a:cxn ang="0">
                    <a:pos x="11200" y="5337"/>
                  </a:cxn>
                  <a:cxn ang="0">
                    <a:pos x="9612" y="5388"/>
                  </a:cxn>
                  <a:cxn ang="0">
                    <a:pos x="9127" y="8764"/>
                  </a:cxn>
                  <a:cxn ang="0">
                    <a:pos x="8874" y="5873"/>
                  </a:cxn>
                  <a:cxn ang="0">
                    <a:pos x="8464" y="4650"/>
                  </a:cxn>
                  <a:cxn ang="0">
                    <a:pos x="8874" y="3472"/>
                  </a:cxn>
                  <a:cxn ang="0">
                    <a:pos x="8667" y="2527"/>
                  </a:cxn>
                  <a:cxn ang="0">
                    <a:pos x="8464" y="1582"/>
                  </a:cxn>
                  <a:cxn ang="0">
                    <a:pos x="9435" y="2633"/>
                  </a:cxn>
                  <a:cxn ang="0">
                    <a:pos x="10608" y="1203"/>
                  </a:cxn>
                  <a:cxn ang="0">
                    <a:pos x="10457" y="2426"/>
                  </a:cxn>
                  <a:cxn ang="0">
                    <a:pos x="10254" y="3321"/>
                  </a:cxn>
                  <a:cxn ang="0">
                    <a:pos x="10254" y="4625"/>
                  </a:cxn>
                  <a:cxn ang="0">
                    <a:pos x="14264" y="4625"/>
                  </a:cxn>
                  <a:cxn ang="0">
                    <a:pos x="14163" y="1941"/>
                  </a:cxn>
                  <a:cxn ang="0">
                    <a:pos x="6366" y="1764"/>
                  </a:cxn>
                  <a:cxn ang="0">
                    <a:pos x="7494" y="2376"/>
                  </a:cxn>
                  <a:cxn ang="0">
                    <a:pos x="4374" y="4984"/>
                  </a:cxn>
                  <a:cxn ang="0">
                    <a:pos x="1765" y="2502"/>
                  </a:cxn>
                  <a:cxn ang="0">
                    <a:pos x="4884" y="2709"/>
                  </a:cxn>
                  <a:cxn ang="0">
                    <a:pos x="5623" y="2684"/>
                  </a:cxn>
                  <a:cxn ang="0">
                    <a:pos x="7721" y="3093"/>
                  </a:cxn>
                  <a:cxn ang="0">
                    <a:pos x="7059" y="6540"/>
                  </a:cxn>
                  <a:cxn ang="0">
                    <a:pos x="6649" y="3498"/>
                  </a:cxn>
                  <a:cxn ang="0">
                    <a:pos x="4374" y="4984"/>
                  </a:cxn>
                  <a:cxn ang="0">
                    <a:pos x="5704" y="5747"/>
                  </a:cxn>
                  <a:cxn ang="0">
                    <a:pos x="6315" y="4038"/>
                  </a:cxn>
                  <a:cxn ang="0">
                    <a:pos x="8333" y="7460"/>
                  </a:cxn>
                  <a:cxn ang="0">
                    <a:pos x="5496" y="8198"/>
                  </a:cxn>
                  <a:cxn ang="0">
                    <a:pos x="7898" y="7076"/>
                  </a:cxn>
                  <a:cxn ang="0">
                    <a:pos x="8131" y="3396"/>
                  </a:cxn>
                  <a:cxn ang="0">
                    <a:pos x="8004" y="5443"/>
                  </a:cxn>
                  <a:cxn ang="0">
                    <a:pos x="7645" y="3680"/>
                  </a:cxn>
                  <a:cxn ang="0">
                    <a:pos x="12965" y="4574"/>
                  </a:cxn>
                  <a:cxn ang="0">
                    <a:pos x="11786" y="4139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1" name="Freeform 237"/>
              <p:cNvSpPr/>
              <p:nvPr/>
            </p:nvSpPr>
            <p:spPr>
              <a:xfrm>
                <a:off x="3621" y="1287"/>
                <a:ext cx="238" cy="283"/>
              </a:xfrm>
              <a:custGeom>
                <a:avLst/>
                <a:gdLst/>
                <a:ahLst/>
                <a:cxnLst>
                  <a:cxn ang="0">
                    <a:pos x="1028" y="384"/>
                  </a:cxn>
                  <a:cxn ang="0">
                    <a:pos x="694" y="1430"/>
                  </a:cxn>
                  <a:cxn ang="0">
                    <a:pos x="1028" y="384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2" name="Freeform 238"/>
              <p:cNvSpPr/>
              <p:nvPr/>
            </p:nvSpPr>
            <p:spPr>
              <a:xfrm>
                <a:off x="3403" y="1403"/>
                <a:ext cx="208" cy="379"/>
              </a:xfrm>
              <a:custGeom>
                <a:avLst/>
                <a:gdLst/>
                <a:ahLst/>
                <a:cxnLst>
                  <a:cxn ang="0">
                    <a:pos x="487" y="687"/>
                  </a:cxn>
                  <a:cxn ang="0">
                    <a:pos x="309" y="1764"/>
                  </a:cxn>
                  <a:cxn ang="0">
                    <a:pos x="1030" y="1147"/>
                  </a:cxn>
                  <a:cxn ang="0">
                    <a:pos x="954" y="611"/>
                  </a:cxn>
                  <a:cxn ang="0">
                    <a:pos x="487" y="687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" name="Freeform 239"/>
              <p:cNvSpPr/>
              <p:nvPr/>
            </p:nvSpPr>
            <p:spPr>
              <a:xfrm>
                <a:off x="3272" y="645"/>
                <a:ext cx="683" cy="318"/>
              </a:xfrm>
              <a:custGeom>
                <a:avLst/>
                <a:gdLst/>
                <a:ahLst/>
                <a:cxnLst>
                  <a:cxn ang="0">
                    <a:pos x="2869" y="101"/>
                  </a:cxn>
                  <a:cxn ang="0">
                    <a:pos x="612" y="101"/>
                  </a:cxn>
                  <a:cxn ang="0">
                    <a:pos x="51" y="636"/>
                  </a:cxn>
                  <a:cxn ang="0">
                    <a:pos x="1538" y="1479"/>
                  </a:cxn>
                  <a:cxn ang="0">
                    <a:pos x="2459" y="1378"/>
                  </a:cxn>
                  <a:cxn ang="0">
                    <a:pos x="2894" y="1353"/>
                  </a:cxn>
                  <a:cxn ang="0">
                    <a:pos x="2869" y="101"/>
                  </a:cxn>
                </a:cxnLst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4" name="Freeform 240"/>
              <p:cNvSpPr/>
              <p:nvPr/>
            </p:nvSpPr>
            <p:spPr>
              <a:xfrm>
                <a:off x="4046" y="1545"/>
                <a:ext cx="490" cy="515"/>
              </a:xfrm>
              <a:custGeom>
                <a:avLst/>
                <a:gdLst/>
                <a:ahLst/>
                <a:cxnLst>
                  <a:cxn ang="0">
                    <a:pos x="1707" y="126"/>
                  </a:cxn>
                  <a:cxn ang="0">
                    <a:pos x="793" y="126"/>
                  </a:cxn>
                  <a:cxn ang="0">
                    <a:pos x="308" y="1454"/>
                  </a:cxn>
                  <a:cxn ang="0">
                    <a:pos x="2016" y="1580"/>
                  </a:cxn>
                  <a:cxn ang="0">
                    <a:pos x="1707" y="126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5" name="Freeform 241"/>
              <p:cNvSpPr/>
              <p:nvPr/>
            </p:nvSpPr>
            <p:spPr>
              <a:xfrm>
                <a:off x="5173" y="1024"/>
                <a:ext cx="501" cy="96"/>
              </a:xfrm>
              <a:custGeom>
                <a:avLst/>
                <a:gdLst/>
                <a:ahLst/>
                <a:cxnLst>
                  <a:cxn ang="0">
                    <a:pos x="385" y="0"/>
                  </a:cxn>
                  <a:cxn ang="0">
                    <a:pos x="1022" y="384"/>
                  </a:cxn>
                  <a:cxn ang="0">
                    <a:pos x="385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6" name="Freeform 242"/>
              <p:cNvSpPr/>
              <p:nvPr/>
            </p:nvSpPr>
            <p:spPr>
              <a:xfrm>
                <a:off x="5340" y="1004"/>
                <a:ext cx="385" cy="237"/>
              </a:xfrm>
              <a:custGeom>
                <a:avLst/>
                <a:gdLst/>
                <a:ahLst/>
                <a:cxnLst>
                  <a:cxn ang="0">
                    <a:pos x="537" y="943"/>
                  </a:cxn>
                  <a:cxn ang="0">
                    <a:pos x="1798" y="434"/>
                  </a:cxn>
                  <a:cxn ang="0">
                    <a:pos x="1231" y="76"/>
                  </a:cxn>
                  <a:cxn ang="0">
                    <a:pos x="486" y="812"/>
                  </a:cxn>
                  <a:cxn ang="0">
                    <a:pos x="537" y="943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7" name="Freeform 243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1842" y="152"/>
                  </a:cxn>
                  <a:cxn ang="0">
                    <a:pos x="612" y="435"/>
                  </a:cxn>
                  <a:cxn ang="0">
                    <a:pos x="435" y="662"/>
                  </a:cxn>
                  <a:cxn ang="0">
                    <a:pos x="1948" y="586"/>
                  </a:cxn>
                  <a:cxn ang="0">
                    <a:pos x="2100" y="510"/>
                  </a:cxn>
                  <a:cxn ang="0">
                    <a:pos x="2100" y="0"/>
                  </a:cxn>
                  <a:cxn ang="0">
                    <a:pos x="1842" y="152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8" name="Freeform 244"/>
              <p:cNvSpPr/>
              <p:nvPr/>
            </p:nvSpPr>
            <p:spPr>
              <a:xfrm>
                <a:off x="5001" y="1378"/>
                <a:ext cx="698" cy="167"/>
              </a:xfrm>
              <a:custGeom>
                <a:avLst/>
                <a:gdLst/>
                <a:ahLst/>
                <a:cxnLst>
                  <a:cxn ang="0">
                    <a:pos x="536" y="25"/>
                  </a:cxn>
                  <a:cxn ang="0">
                    <a:pos x="202" y="359"/>
                  </a:cxn>
                  <a:cxn ang="0">
                    <a:pos x="1457" y="562"/>
                  </a:cxn>
                  <a:cxn ang="0">
                    <a:pos x="2994" y="587"/>
                  </a:cxn>
                  <a:cxn ang="0">
                    <a:pos x="2918" y="202"/>
                  </a:cxn>
                  <a:cxn ang="0">
                    <a:pos x="2099" y="76"/>
                  </a:cxn>
                  <a:cxn ang="0">
                    <a:pos x="536" y="25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9" name="Freeform 245"/>
              <p:cNvSpPr/>
              <p:nvPr/>
            </p:nvSpPr>
            <p:spPr>
              <a:xfrm>
                <a:off x="5077" y="1540"/>
                <a:ext cx="567" cy="146"/>
              </a:xfrm>
              <a:custGeom>
                <a:avLst/>
                <a:gdLst/>
                <a:ahLst/>
                <a:cxnLst>
                  <a:cxn ang="0">
                    <a:pos x="2511" y="483"/>
                  </a:cxn>
                  <a:cxn ang="0">
                    <a:pos x="2638" y="101"/>
                  </a:cxn>
                  <a:cxn ang="0">
                    <a:pos x="1898" y="252"/>
                  </a:cxn>
                  <a:cxn ang="0">
                    <a:pos x="921" y="151"/>
                  </a:cxn>
                  <a:cxn ang="0">
                    <a:pos x="51" y="101"/>
                  </a:cxn>
                  <a:cxn ang="0">
                    <a:pos x="2511" y="483"/>
                  </a:cxn>
                </a:cxnLst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0" name="Freeform 246"/>
              <p:cNvSpPr/>
              <p:nvPr/>
            </p:nvSpPr>
            <p:spPr>
              <a:xfrm>
                <a:off x="5042" y="1656"/>
                <a:ext cx="581" cy="480"/>
              </a:xfrm>
              <a:custGeom>
                <a:avLst/>
                <a:gdLst/>
                <a:ahLst/>
                <a:cxnLst>
                  <a:cxn ang="0">
                    <a:pos x="76" y="1354"/>
                  </a:cxn>
                  <a:cxn ang="0">
                    <a:pos x="662" y="1379"/>
                  </a:cxn>
                  <a:cxn ang="0">
                    <a:pos x="1278" y="1965"/>
                  </a:cxn>
                  <a:cxn ang="0">
                    <a:pos x="1506" y="2142"/>
                  </a:cxn>
                  <a:cxn ang="0">
                    <a:pos x="2066" y="1329"/>
                  </a:cxn>
                  <a:cxn ang="0">
                    <a:pos x="2834" y="1329"/>
                  </a:cxn>
                  <a:cxn ang="0">
                    <a:pos x="2016" y="687"/>
                  </a:cxn>
                  <a:cxn ang="0">
                    <a:pos x="945" y="409"/>
                  </a:cxn>
                  <a:cxn ang="0">
                    <a:pos x="308" y="1046"/>
                  </a:cxn>
                  <a:cxn ang="0">
                    <a:pos x="76" y="1354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1" name="Freeform 247"/>
              <p:cNvSpPr/>
              <p:nvPr/>
            </p:nvSpPr>
            <p:spPr>
              <a:xfrm>
                <a:off x="5421" y="1464"/>
                <a:ext cx="329" cy="854"/>
              </a:xfrm>
              <a:custGeom>
                <a:avLst/>
                <a:gdLst/>
                <a:ahLst/>
                <a:cxnLst>
                  <a:cxn ang="0">
                    <a:pos x="1306" y="1021"/>
                  </a:cxn>
                  <a:cxn ang="0">
                    <a:pos x="562" y="1253"/>
                  </a:cxn>
                  <a:cxn ang="0">
                    <a:pos x="562" y="1506"/>
                  </a:cxn>
                  <a:cxn ang="0">
                    <a:pos x="1281" y="2299"/>
                  </a:cxn>
                  <a:cxn ang="0">
                    <a:pos x="871" y="3012"/>
                  </a:cxn>
                  <a:cxn ang="0">
                    <a:pos x="0" y="3780"/>
                  </a:cxn>
                  <a:cxn ang="0">
                    <a:pos x="435" y="3957"/>
                  </a:cxn>
                  <a:cxn ang="0">
                    <a:pos x="1205" y="4240"/>
                  </a:cxn>
                  <a:cxn ang="0">
                    <a:pos x="1615" y="4139"/>
                  </a:cxn>
                  <a:cxn ang="0">
                    <a:pos x="1665" y="0"/>
                  </a:cxn>
                  <a:cxn ang="0">
                    <a:pos x="1306" y="1021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272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6570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571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572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8" name="Rectangle 6"/>
          <p:cNvSpPr>
            <a:spLocks noGrp="1" noRot="1" noChangeArrowheads="1"/>
          </p:cNvSpPr>
          <p:nvPr>
            <p:ph idx="1"/>
          </p:nvPr>
        </p:nvSpPr>
        <p:spPr>
          <a:xfrm>
            <a:off x="971550" y="1412875"/>
            <a:ext cx="7391400" cy="1579880"/>
          </a:xfrm>
          <a:solidFill>
            <a:srgbClr val="008000">
              <a:alpha val="50000"/>
            </a:srgbClr>
          </a:solidFill>
          <a:ln w="38100">
            <a:solidFill>
              <a:srgbClr val="6633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华文隶书" panose="02010800040101010101" pitchFamily="2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华文隶书" panose="02010800040101010101" pitchFamily="2" charset="-122"/>
                <a:cs typeface="+mn-cs"/>
              </a:rPr>
              <a:t>3.1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华文隶书" panose="02010800040101010101" pitchFamily="2" charset="-122"/>
                <a:cs typeface="+mn-cs"/>
              </a:rPr>
              <a:t>气压式高度表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标题 80897"/>
          <p:cNvSpPr>
            <a:spLocks noGrp="1"/>
          </p:cNvSpPr>
          <p:nvPr>
            <p:ph type="title"/>
          </p:nvPr>
        </p:nvSpPr>
        <p:spPr>
          <a:xfrm>
            <a:off x="755650" y="836295"/>
            <a:ext cx="7772400" cy="714375"/>
          </a:xfrm>
        </p:spPr>
        <p:txBody>
          <a:bodyPr anchor="ctr" anchorCtr="0"/>
          <a:p>
            <a:pPr algn="just"/>
            <a:r>
              <a:rPr lang="zh-CN" altLang="en-US" b="1" dirty="0">
                <a:solidFill>
                  <a:schemeClr val="hlink"/>
                </a:solidFill>
                <a:latin typeface="宋体" panose="02010600030101010101" pitchFamily="2" charset="-122"/>
              </a:rPr>
              <a:t>几种高度的关系</a:t>
            </a:r>
            <a:endParaRPr lang="zh-CN" altLang="en-US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sp>
        <p:nvSpPr>
          <p:cNvPr id="80899" name="文本占位符 80898"/>
          <p:cNvSpPr>
            <a:spLocks noGrp="1"/>
          </p:cNvSpPr>
          <p:nvPr>
            <p:ph type="body" idx="1"/>
          </p:nvPr>
        </p:nvSpPr>
        <p:spPr>
          <a:xfrm>
            <a:off x="685800" y="2438400"/>
            <a:ext cx="7743825" cy="3519488"/>
          </a:xfrm>
        </p:spPr>
        <p:txBody>
          <a:bodyPr/>
          <a:p>
            <a:pPr algn="just"/>
            <a:r>
              <a:rPr lang="zh-CN" altLang="en-US" b="1" dirty="0">
                <a:latin typeface="宋体" panose="02010600030101010101" pitchFamily="2" charset="-122"/>
              </a:rPr>
              <a:t>绝对高度＝相对高度＋机场标高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algn="just"/>
            <a:endParaRPr lang="zh-CN" altLang="en-US" b="1" dirty="0">
              <a:latin typeface="宋体" panose="02010600030101010101" pitchFamily="2" charset="-122"/>
            </a:endParaRPr>
          </a:p>
          <a:p>
            <a:pPr algn="just"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      ＝真实高度＋地点标高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algn="just">
              <a:buNone/>
            </a:pPr>
            <a:endParaRPr lang="zh-CN" altLang="en-US" b="1" dirty="0">
              <a:latin typeface="宋体" panose="02010600030101010101" pitchFamily="2" charset="-122"/>
            </a:endParaRPr>
          </a:p>
          <a:p>
            <a:pPr algn="just"/>
            <a:endParaRPr lang="zh-CN" altLang="en-US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7" name="文本占位符 82946"/>
          <p:cNvSpPr>
            <a:spLocks noGrp="1"/>
          </p:cNvSpPr>
          <p:nvPr>
            <p:ph type="body" idx="1"/>
          </p:nvPr>
        </p:nvSpPr>
        <p:spPr>
          <a:xfrm>
            <a:off x="457200" y="990600"/>
            <a:ext cx="8229600" cy="5059363"/>
          </a:xfrm>
        </p:spPr>
        <p:txBody>
          <a:bodyPr/>
          <a:p>
            <a:pPr algn="just">
              <a:lnSpc>
                <a:spcPct val="9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标准气压高度</a:t>
            </a:r>
            <a:r>
              <a:rPr lang="en-US" altLang="zh-CN" b="1">
                <a:latin typeface="宋体" panose="02010600030101010101" pitchFamily="2" charset="-122"/>
              </a:rPr>
              <a:t>(H</a:t>
            </a:r>
            <a:r>
              <a:rPr lang="en-US" altLang="zh-CN" sz="2400" b="1" baseline="-25000">
                <a:latin typeface="宋体" panose="02010600030101010101" pitchFamily="2" charset="-122"/>
              </a:rPr>
              <a:t>QNE</a:t>
            </a:r>
            <a:r>
              <a:rPr lang="en-US" altLang="zh-CN" b="1">
                <a:latin typeface="宋体" panose="02010600030101010101" pitchFamily="2" charset="-122"/>
              </a:rPr>
              <a:t>)--</a:t>
            </a:r>
            <a:r>
              <a:rPr lang="zh-CN" altLang="en-US" b="1" dirty="0">
                <a:latin typeface="宋体" panose="02010600030101010101" pitchFamily="2" charset="-122"/>
              </a:rPr>
              <a:t>飞机到标准气压平面的距离。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航线上使用。</a:t>
            </a:r>
            <a:r>
              <a:rPr lang="zh-CN" altLang="en-US" b="1" dirty="0">
                <a:latin typeface="宋体" panose="02010600030101010101" pitchFamily="2" charset="-122"/>
              </a:rPr>
              <a:t>标准气压平面</a:t>
            </a:r>
            <a:r>
              <a:rPr lang="en-US" altLang="zh-CN" b="1">
                <a:latin typeface="宋体" panose="02010600030101010101" pitchFamily="2" charset="-122"/>
              </a:rPr>
              <a:t>:</a:t>
            </a:r>
            <a:r>
              <a:rPr lang="zh-CN" altLang="en-US" b="1" dirty="0">
                <a:latin typeface="宋体" panose="02010600030101010101" pitchFamily="2" charset="-122"/>
              </a:rPr>
              <a:t>气压为</a:t>
            </a:r>
            <a:r>
              <a:rPr lang="en-US" altLang="zh-CN" b="1">
                <a:latin typeface="宋体" panose="02010600030101010101" pitchFamily="2" charset="-122"/>
              </a:rPr>
              <a:t>760mmHg</a:t>
            </a:r>
            <a:r>
              <a:rPr lang="zh-CN" altLang="en-US" b="1" dirty="0">
                <a:latin typeface="宋体" panose="02010600030101010101" pitchFamily="2" charset="-122"/>
              </a:rPr>
              <a:t>或</a:t>
            </a:r>
            <a:r>
              <a:rPr lang="en-US" altLang="zh-CN" b="1">
                <a:latin typeface="宋体" panose="02010600030101010101" pitchFamily="2" charset="-122"/>
              </a:rPr>
              <a:t>1013mb</a:t>
            </a:r>
            <a:r>
              <a:rPr lang="zh-CN" altLang="en-US" b="1" dirty="0">
                <a:latin typeface="宋体" panose="02010600030101010101" pitchFamily="2" charset="-122"/>
              </a:rPr>
              <a:t>或</a:t>
            </a:r>
            <a:r>
              <a:rPr lang="en-US" altLang="zh-CN" b="1">
                <a:latin typeface="宋体" panose="02010600030101010101" pitchFamily="2" charset="-122"/>
              </a:rPr>
              <a:t>29.921inHg</a:t>
            </a:r>
            <a:r>
              <a:rPr lang="zh-CN" altLang="en-US" b="1" dirty="0">
                <a:latin typeface="宋体" panose="02010600030101010101" pitchFamily="2" charset="-122"/>
              </a:rPr>
              <a:t>的气压平面。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海压高度（</a:t>
            </a:r>
            <a:r>
              <a:rPr lang="en-US" altLang="zh-CN" b="1">
                <a:latin typeface="宋体" panose="02010600030101010101" pitchFamily="2" charset="-122"/>
              </a:rPr>
              <a:t>H</a:t>
            </a:r>
            <a:r>
              <a:rPr lang="en-US" altLang="zh-CN" b="1" baseline="-25000">
                <a:latin typeface="宋体" panose="02010600030101010101" pitchFamily="2" charset="-122"/>
              </a:rPr>
              <a:t>QNH</a:t>
            </a:r>
            <a:r>
              <a:rPr lang="zh-CN" altLang="en-US" b="1" dirty="0">
                <a:latin typeface="宋体" panose="02010600030101010101" pitchFamily="2" charset="-122"/>
              </a:rPr>
              <a:t>）</a:t>
            </a:r>
            <a:r>
              <a:rPr lang="en-US" altLang="zh-CN" b="1">
                <a:latin typeface="宋体" panose="02010600030101010101" pitchFamily="2" charset="-122"/>
              </a:rPr>
              <a:t>--</a:t>
            </a:r>
            <a:r>
              <a:rPr lang="zh-CN" altLang="en-US" b="1" dirty="0">
                <a:latin typeface="宋体" panose="02010600030101010101" pitchFamily="2" charset="-122"/>
              </a:rPr>
              <a:t>以修正海平面气压为基准面的气压高度。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机场起降时使用。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</a:pP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场压高度（</a:t>
            </a:r>
            <a:r>
              <a:rPr lang="en-US" altLang="zh-CN" b="1">
                <a:latin typeface="宋体" panose="02010600030101010101" pitchFamily="2" charset="-122"/>
              </a:rPr>
              <a:t>H</a:t>
            </a:r>
            <a:r>
              <a:rPr lang="en-US" altLang="zh-CN" b="1" baseline="-25000">
                <a:latin typeface="宋体" panose="02010600030101010101" pitchFamily="2" charset="-122"/>
              </a:rPr>
              <a:t>QFE</a:t>
            </a:r>
            <a:r>
              <a:rPr lang="zh-CN" altLang="en-US" b="1" dirty="0">
                <a:latin typeface="宋体" panose="02010600030101010101" pitchFamily="2" charset="-122"/>
              </a:rPr>
              <a:t>）</a:t>
            </a:r>
            <a:r>
              <a:rPr lang="en-US" altLang="zh-CN" b="1">
                <a:latin typeface="宋体" panose="02010600030101010101" pitchFamily="2" charset="-122"/>
              </a:rPr>
              <a:t>--</a:t>
            </a:r>
            <a:r>
              <a:rPr lang="zh-CN" altLang="en-US" b="1" dirty="0">
                <a:latin typeface="宋体" panose="02010600030101010101" pitchFamily="2" charset="-122"/>
              </a:rPr>
              <a:t>以起飞或着陆机场的场面气压为基准面的气压高度。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机场起降时使用。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副标题 717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81" name="图片 7180" descr="G[)TSIXX2{A}$W`M1~NV~F8"/>
          <p:cNvPicPr>
            <a:picLocks noChangeAspect="1"/>
          </p:cNvPicPr>
          <p:nvPr/>
        </p:nvPicPr>
        <p:blipFill>
          <a:blip r:embed="rId1"/>
          <a:srcRect t="18619"/>
          <a:stretch>
            <a:fillRect/>
          </a:stretch>
        </p:blipFill>
        <p:spPr>
          <a:xfrm>
            <a:off x="533400" y="1470025"/>
            <a:ext cx="8229600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2" name="矩形 7181"/>
          <p:cNvSpPr/>
          <p:nvPr/>
        </p:nvSpPr>
        <p:spPr>
          <a:xfrm>
            <a:off x="1828800" y="5867400"/>
            <a:ext cx="549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</a:rPr>
              <a:t>标准气压高度</a:t>
            </a:r>
            <a:r>
              <a:rPr lang="en-US" altLang="zh-CN" b="1">
                <a:latin typeface="Arial" panose="020B0604020202020204" pitchFamily="34" charset="0"/>
              </a:rPr>
              <a:t>(HQNE)--</a:t>
            </a:r>
            <a:r>
              <a:rPr lang="zh-CN" altLang="en-US" b="1" dirty="0">
                <a:latin typeface="Arial" panose="020B0604020202020204" pitchFamily="34" charset="0"/>
              </a:rPr>
              <a:t>飞机到标准气压平面的距离。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7185" name="文本框 7184"/>
          <p:cNvSpPr txBox="1"/>
          <p:nvPr/>
        </p:nvSpPr>
        <p:spPr>
          <a:xfrm>
            <a:off x="1331595" y="548640"/>
            <a:ext cx="5715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标准气压高度：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飞机到标准气压平  面的距离。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副标题 819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205" name="图片 8204" descr="V`BHU`Z7{38@UH89)`Z`CC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533400"/>
            <a:ext cx="8077200" cy="5421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副标题 921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29" name="图片 9228" descr="IGU_J_0V$)XECOL88PU}NE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685800"/>
            <a:ext cx="8001000" cy="5218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1" name="文本占位符 89090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229600" cy="4525963"/>
          </a:xfrm>
        </p:spPr>
        <p:txBody>
          <a:bodyPr/>
          <a:p>
            <a:pPr algn="just"/>
            <a:r>
              <a:rPr lang="zh-CN" altLang="en-US" sz="2800" b="1" dirty="0">
                <a:latin typeface="宋体" panose="02010600030101010101" pitchFamily="2" charset="-122"/>
              </a:rPr>
              <a:t>标准气压高度＝相对高度＋机场标准气压高度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/>
            <a:endParaRPr lang="zh-CN" altLang="en-US" sz="2800" b="1" dirty="0">
              <a:latin typeface="宋体" panose="02010600030101010101" pitchFamily="2" charset="-122"/>
            </a:endParaRPr>
          </a:p>
          <a:p>
            <a:pPr algn="just"/>
            <a:r>
              <a:rPr lang="zh-CN" altLang="en-US" sz="2800" b="1" dirty="0">
                <a:latin typeface="宋体" panose="02010600030101010101" pitchFamily="2" charset="-122"/>
              </a:rPr>
              <a:t>在标准大气条件下，海压高等于绝对高。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/>
            <a:endParaRPr lang="zh-CN" altLang="en-US" sz="2800" b="1" dirty="0">
              <a:latin typeface="宋体" panose="02010600030101010101" pitchFamily="2" charset="-122"/>
            </a:endParaRPr>
          </a:p>
          <a:p>
            <a:pPr algn="just"/>
            <a:r>
              <a:rPr lang="zh-CN" altLang="en-US" sz="2800" b="1" dirty="0">
                <a:latin typeface="宋体" panose="02010600030101010101" pitchFamily="2" charset="-122"/>
              </a:rPr>
              <a:t>在标准大气条件下，场压高等于相高。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endParaRPr lang="zh-CN" altLang="en-US" sz="2800" dirty="0"/>
          </a:p>
        </p:txBody>
      </p:sp>
      <p:sp>
        <p:nvSpPr>
          <p:cNvPr id="89092" name="标题 8909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 vert="horz" wrap="square" lIns="91440" tIns="45720" rIns="91440" bIns="45720" anchor="ctr" anchorCtr="0"/>
          <a:p>
            <a:pPr algn="just"/>
            <a:r>
              <a:rPr lang="zh-CN" altLang="en-US" b="1" dirty="0">
                <a:solidFill>
                  <a:schemeClr val="hlink"/>
                </a:solidFill>
              </a:rPr>
              <a:t>几种高度的关系</a:t>
            </a:r>
            <a:endParaRPr lang="zh-CN" altLang="en-US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301" name="图片 12300" descr="X$5@IJQMZM3P[PA@O_E86W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457200"/>
            <a:ext cx="8305800" cy="519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2" name="矩形 12301"/>
          <p:cNvSpPr/>
          <p:nvPr/>
        </p:nvSpPr>
        <p:spPr>
          <a:xfrm>
            <a:off x="3124200" y="5029200"/>
            <a:ext cx="46482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/>
            <a:endParaRPr lang="en-US" altLang="zh-CN" b="1">
              <a:latin typeface="宋体" panose="02010600030101010101" pitchFamily="2" charset="-122"/>
            </a:endParaRPr>
          </a:p>
          <a:p>
            <a:pPr lvl="0" algn="just"/>
            <a:r>
              <a:rPr lang="zh-CN" altLang="en-US" b="1" dirty="0">
                <a:latin typeface="宋体" panose="02010600030101010101" pitchFamily="2" charset="-122"/>
              </a:rPr>
              <a:t>测量单位：米、英尺</a:t>
            </a:r>
            <a:endParaRPr lang="zh-CN" altLang="en-US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副标题 1331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25" name="图片 13324" descr="MB)S3_]MYRS@R71G8U(@BJ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28600"/>
            <a:ext cx="7924800" cy="5421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sz="3200" b="1" dirty="0">
              <a:latin typeface="宋体" panose="02010600030101010101" pitchFamily="2" charset="-122"/>
            </a:endParaRPr>
          </a:p>
        </p:txBody>
      </p:sp>
      <p:sp>
        <p:nvSpPr>
          <p:cNvPr id="32771" name="文本占位符 32770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p>
            <a:pPr>
              <a:buClrTx/>
              <a:buSzTx/>
              <a:buFontTx/>
            </a:pPr>
            <a:endParaRPr sz="2800" dirty="0"/>
          </a:p>
        </p:txBody>
      </p:sp>
      <p:sp>
        <p:nvSpPr>
          <p:cNvPr id="32772" name="内容占位符 32771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p>
            <a:pPr>
              <a:buClrTx/>
              <a:buSzTx/>
              <a:buFontTx/>
            </a:pPr>
            <a:endParaRPr sz="2800" dirty="0"/>
          </a:p>
        </p:txBody>
      </p:sp>
      <p:grpSp>
        <p:nvGrpSpPr>
          <p:cNvPr id="32773" name="组合 32772"/>
          <p:cNvGrpSpPr/>
          <p:nvPr/>
        </p:nvGrpSpPr>
        <p:grpSpPr>
          <a:xfrm>
            <a:off x="0" y="116840"/>
            <a:ext cx="9217025" cy="6480175"/>
            <a:chOff x="0" y="0"/>
            <a:chExt cx="5806" cy="4082"/>
          </a:xfrm>
        </p:grpSpPr>
        <p:pic>
          <p:nvPicPr>
            <p:cNvPr id="32774" name="图片 32773"/>
            <p:cNvPicPr>
              <a:picLocks noChangeAspect="1"/>
            </p:cNvPicPr>
            <p:nvPr/>
          </p:nvPicPr>
          <p:blipFill>
            <a:blip r:embed="rId1"/>
            <a:srcRect r="-799" b="5713"/>
            <a:stretch>
              <a:fillRect/>
            </a:stretch>
          </p:blipFill>
          <p:spPr>
            <a:xfrm>
              <a:off x="0" y="0"/>
              <a:ext cx="5806" cy="40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5" name="图片 32774" descr="222"/>
            <p:cNvPicPr>
              <a:picLocks noChangeAspect="1"/>
            </p:cNvPicPr>
            <p:nvPr/>
          </p:nvPicPr>
          <p:blipFill>
            <a:blip r:embed="rId2"/>
            <a:srcRect r="-799" b="96270"/>
            <a:stretch>
              <a:fillRect/>
            </a:stretch>
          </p:blipFill>
          <p:spPr>
            <a:xfrm>
              <a:off x="0" y="4073"/>
              <a:ext cx="5806" cy="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sz="3200" b="1" dirty="0">
              <a:latin typeface="宋体" panose="02010600030101010101" pitchFamily="2" charset="-122"/>
            </a:endParaRPr>
          </a:p>
        </p:txBody>
      </p:sp>
      <p:sp>
        <p:nvSpPr>
          <p:cNvPr id="36867" name="文本占位符 36866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p>
            <a:pPr>
              <a:buClrTx/>
              <a:buSzTx/>
              <a:buFontTx/>
            </a:pPr>
            <a:endParaRPr sz="2800" dirty="0"/>
          </a:p>
        </p:txBody>
      </p:sp>
      <p:sp>
        <p:nvSpPr>
          <p:cNvPr id="36868" name="内容占位符 3686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p>
            <a:pPr>
              <a:buClrTx/>
              <a:buSzTx/>
              <a:buFontTx/>
            </a:pPr>
            <a:endParaRPr sz="2800" dirty="0"/>
          </a:p>
        </p:txBody>
      </p:sp>
      <p:pic>
        <p:nvPicPr>
          <p:cNvPr id="36870" name="图片 36869"/>
          <p:cNvPicPr>
            <a:picLocks noChangeAspect="1"/>
          </p:cNvPicPr>
          <p:nvPr/>
        </p:nvPicPr>
        <p:blipFill>
          <a:blip r:embed="rId1"/>
          <a:srcRect r="389" b="6954"/>
          <a:stretch>
            <a:fillRect/>
          </a:stretch>
        </p:blipFill>
        <p:spPr>
          <a:xfrm>
            <a:off x="0" y="188595"/>
            <a:ext cx="9108440" cy="6381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副标题 512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34" name="图片 5133" descr="LO~7X]BM`~_~KS[G086N[S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609600"/>
            <a:ext cx="7578090" cy="875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5" name="图片 5134" descr="W{%]MUG9~]29ZM~X2Z49J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17065"/>
            <a:ext cx="8075295" cy="3921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标题 90113"/>
          <p:cNvSpPr>
            <a:spLocks noGrp="1"/>
          </p:cNvSpPr>
          <p:nvPr>
            <p:ph type="title"/>
          </p:nvPr>
        </p:nvSpPr>
        <p:spPr>
          <a:xfrm>
            <a:off x="2209800" y="457200"/>
            <a:ext cx="5184775" cy="1143000"/>
          </a:xfrm>
        </p:spPr>
        <p:txBody>
          <a:bodyPr anchor="ctr" anchorCtr="0"/>
          <a:p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标准气压高度公式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0115" name="文本占位符 90114"/>
          <p:cNvSpPr>
            <a:spLocks noGrp="1"/>
          </p:cNvSpPr>
          <p:nvPr>
            <p:ph type="body" idx="1"/>
          </p:nvPr>
        </p:nvSpPr>
        <p:spPr>
          <a:xfrm>
            <a:off x="1341438" y="1906588"/>
            <a:ext cx="6983412" cy="4144962"/>
          </a:xfrm>
        </p:spPr>
        <p:txBody>
          <a:bodyPr/>
          <a:p>
            <a:pPr algn="just">
              <a:buNone/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11000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米以下时，  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en-US" sz="2800" b="1" baseline="-25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０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［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－（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zh-CN" altLang="en-US" sz="2800" b="1" baseline="-25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Ｈ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Ｐ</a:t>
            </a:r>
            <a:r>
              <a:rPr lang="zh-CN" altLang="en-US" sz="2800" b="1" baseline="-25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０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baseline="30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Ｒ</a:t>
            </a:r>
            <a:r>
              <a:rPr lang="en-US" altLang="zh-CN" sz="2800" b="1" baseline="30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τ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］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/τ     </a:t>
            </a:r>
            <a:endParaRPr lang="en-US" altLang="zh-CN" sz="28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式中，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zh-CN" altLang="en-US" sz="2800" b="1" baseline="-25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Ｈ</a:t>
            </a:r>
            <a:r>
              <a:rPr lang="en-US" altLang="zh-CN" sz="2800" b="1">
                <a:solidFill>
                  <a:srgbClr val="0070C0"/>
                </a:solidFill>
                <a:latin typeface="Courier New" panose="02070309020205020404" pitchFamily="49" charset="0"/>
                <a:ea typeface="黑体" panose="02010609060101010101" pitchFamily="49" charset="-122"/>
              </a:rPr>
              <a:t>—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高度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处的气压。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把标准大气数据代入式，可得  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44307.7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［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(P</a:t>
            </a:r>
            <a:r>
              <a:rPr lang="zh-CN" altLang="en-US" sz="2800" b="1" baseline="-25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Ｈ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/760)</a:t>
            </a:r>
            <a:r>
              <a:rPr lang="en-US" altLang="zh-CN" sz="2800" b="1" baseline="30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0.1903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］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(m)</a:t>
            </a:r>
            <a:endParaRPr lang="en-US" altLang="zh-CN" sz="28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1" name="图片 37890"/>
          <p:cNvPicPr>
            <a:picLocks noChangeAspect="1"/>
          </p:cNvPicPr>
          <p:nvPr/>
        </p:nvPicPr>
        <p:blipFill>
          <a:blip r:embed="rId1"/>
          <a:srcRect r="-403" b="7889"/>
          <a:stretch>
            <a:fillRect/>
          </a:stretch>
        </p:blipFill>
        <p:spPr>
          <a:xfrm>
            <a:off x="0" y="332740"/>
            <a:ext cx="9180830" cy="6316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标题 37892"/>
          <p:cNvSpPr>
            <a:spLocks noGrp="1"/>
          </p:cNvSpPr>
          <p:nvPr>
            <p:ph type="title"/>
          </p:nvPr>
        </p:nvSpPr>
        <p:spPr>
          <a:xfrm>
            <a:off x="304800" y="0"/>
            <a:ext cx="8540750" cy="760413"/>
          </a:xfrm>
        </p:spPr>
        <p:txBody>
          <a:bodyPr anchor="ctr" anchorCtr="0"/>
          <a:p>
            <a:r>
              <a:rPr lang="en-US" altLang="zh-CN" sz="3200" b="1">
                <a:solidFill>
                  <a:srgbClr val="CC33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二</a:t>
            </a:r>
            <a:r>
              <a:rPr lang="en-US" altLang="zh-CN" sz="3200" b="1">
                <a:solidFill>
                  <a:srgbClr val="CC33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</a:rPr>
              <a:t>基本原理</a:t>
            </a:r>
            <a:endParaRPr lang="zh-CN" altLang="en-US" sz="3200" b="1" dirty="0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1127125" y="5278438"/>
            <a:ext cx="33686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2590800" y="46482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真空膜盒</a:t>
            </a:r>
            <a:endParaRPr lang="zh-CN" altLang="en-US" sz="2400" b="1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37899" name="文本框 37898"/>
          <p:cNvSpPr txBox="1"/>
          <p:nvPr/>
        </p:nvSpPr>
        <p:spPr>
          <a:xfrm>
            <a:off x="1371600" y="838200"/>
            <a:ext cx="5791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敏感元件是真空膜盒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sz="3200" b="1" dirty="0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38917" name="图片 38916"/>
          <p:cNvPicPr>
            <a:picLocks noChangeAspect="1"/>
          </p:cNvPicPr>
          <p:nvPr/>
        </p:nvPicPr>
        <p:blipFill>
          <a:blip r:embed="rId1"/>
          <a:srcRect r="-42" b="5708"/>
          <a:stretch>
            <a:fillRect/>
          </a:stretch>
        </p:blipFill>
        <p:spPr>
          <a:xfrm>
            <a:off x="409575" y="404495"/>
            <a:ext cx="8353425" cy="590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sz="3200" b="1" dirty="0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39941" name="图片 39940"/>
          <p:cNvPicPr>
            <a:picLocks noChangeAspect="1"/>
          </p:cNvPicPr>
          <p:nvPr/>
        </p:nvPicPr>
        <p:blipFill>
          <a:blip r:embed="rId1"/>
          <a:srcRect r="-403" b="5898"/>
          <a:stretch>
            <a:fillRect/>
          </a:stretch>
        </p:blipFill>
        <p:spPr>
          <a:xfrm>
            <a:off x="0" y="188595"/>
            <a:ext cx="9180830" cy="6453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5" name="文本占位符 84994"/>
          <p:cNvSpPr>
            <a:spLocks noGrp="1"/>
          </p:cNvSpPr>
          <p:nvPr>
            <p:ph type="body" sz="half" idx="1"/>
          </p:nvPr>
        </p:nvSpPr>
        <p:spPr>
          <a:xfrm>
            <a:off x="914400" y="381000"/>
            <a:ext cx="7488238" cy="2232025"/>
          </a:xfrm>
        </p:spPr>
        <p:txBody>
          <a:bodyPr/>
          <a:p>
            <a:pPr algn="just">
              <a:buClrTx/>
              <a:buSzTx/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基本原理</a:t>
            </a:r>
            <a:r>
              <a:rPr lang="en-US" altLang="zh-CN" sz="2800" b="1">
                <a:latin typeface="宋体" panose="02010600030101010101" pitchFamily="2" charset="-122"/>
              </a:rPr>
              <a:t>: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algn="just">
              <a:buClrTx/>
              <a:buSzTx/>
              <a:buFontTx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气压式高度表是根据标准大气条件下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高度与静压的对应关系</a:t>
            </a:r>
            <a:r>
              <a:rPr lang="zh-CN" altLang="en-US" sz="2800" b="1" dirty="0">
                <a:latin typeface="宋体" panose="02010600030101010101" pitchFamily="2" charset="-122"/>
              </a:rPr>
              <a:t>，利用真空膜盒测静压，从而表示飞行高度。</a:t>
            </a:r>
            <a:endParaRPr lang="zh-CN" altLang="en-US" sz="2800" b="1"/>
          </a:p>
        </p:txBody>
      </p:sp>
      <p:pic>
        <p:nvPicPr>
          <p:cNvPr id="84996" name="图片 84995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2636838"/>
            <a:ext cx="5829300" cy="3449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文本占位符 86017"/>
          <p:cNvSpPr>
            <a:spLocks noGrp="1"/>
          </p:cNvSpPr>
          <p:nvPr>
            <p:ph type="body" idx="1"/>
          </p:nvPr>
        </p:nvSpPr>
        <p:spPr>
          <a:xfrm>
            <a:off x="304800" y="457200"/>
            <a:ext cx="8540750" cy="3752850"/>
          </a:xfrm>
        </p:spPr>
        <p:txBody>
          <a:bodyPr/>
          <a:p>
            <a:pPr>
              <a:buNone/>
            </a:pPr>
            <a:r>
              <a:rPr lang="en-US" altLang="zh-CN" sz="2800" b="1" dirty="0"/>
              <a:t>      </a:t>
            </a:r>
            <a:r>
              <a:rPr lang="zh-CN" altLang="en-US" sz="2800" b="1" dirty="0"/>
              <a:t>几种气压式高度表表面</a:t>
            </a:r>
            <a:endParaRPr lang="zh-CN" altLang="en-US" sz="2800" b="1" dirty="0"/>
          </a:p>
        </p:txBody>
      </p:sp>
      <p:pic>
        <p:nvPicPr>
          <p:cNvPr id="86019" name="图片 86018" descr="PIC3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57400"/>
            <a:ext cx="8477250" cy="2770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3" name="图片 40962"/>
          <p:cNvPicPr>
            <a:picLocks noChangeAspect="1"/>
          </p:cNvPicPr>
          <p:nvPr/>
        </p:nvPicPr>
        <p:blipFill>
          <a:blip r:embed="rId1"/>
          <a:srcRect b="5898"/>
          <a:stretch>
            <a:fillRect/>
          </a:stretch>
        </p:blipFill>
        <p:spPr>
          <a:xfrm>
            <a:off x="35560" y="332740"/>
            <a:ext cx="9144000" cy="6453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5" name="图片 44034"/>
          <p:cNvPicPr>
            <a:picLocks noChangeAspect="1"/>
          </p:cNvPicPr>
          <p:nvPr/>
        </p:nvPicPr>
        <p:blipFill>
          <a:blip r:embed="rId1"/>
          <a:srcRect b="5898"/>
          <a:stretch>
            <a:fillRect/>
          </a:stretch>
        </p:blipFill>
        <p:spPr>
          <a:xfrm>
            <a:off x="107315" y="404495"/>
            <a:ext cx="8743315" cy="617093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</p:pic>
      <p:sp>
        <p:nvSpPr>
          <p:cNvPr id="44037" name="标题 44036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371600"/>
          </a:xfrm>
        </p:spPr>
        <p:txBody>
          <a:bodyPr anchor="ctr" anchorCtr="0"/>
          <a:p>
            <a:pPr algn="l"/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</a:rPr>
              <a:t>三、</a:t>
            </a:r>
            <a:r>
              <a:rPr lang="zh-CN" altLang="en-US" sz="3200" b="1" dirty="0">
                <a:solidFill>
                  <a:srgbClr val="CC3300"/>
                </a:solidFill>
              </a:rPr>
              <a:t>高度表表面</a:t>
            </a:r>
            <a:endParaRPr lang="zh-CN" altLang="en-US" sz="3200" b="1" dirty="0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44038" name="文本占位符 44037"/>
          <p:cNvSpPr>
            <a:spLocks noGrp="1"/>
          </p:cNvSpPr>
          <p:nvPr>
            <p:ph type="body" idx="1"/>
          </p:nvPr>
        </p:nvSpPr>
        <p:spPr>
          <a:xfrm>
            <a:off x="76200" y="0"/>
            <a:ext cx="8736013" cy="1524000"/>
          </a:xfrm>
          <a:solidFill>
            <a:srgbClr val="CCECFF"/>
          </a:solidFill>
        </p:spPr>
        <p:txBody>
          <a:bodyPr/>
          <a:p>
            <a:pPr algn="just">
              <a:lnSpc>
                <a:spcPct val="90000"/>
              </a:lnSpc>
            </a:pPr>
            <a:r>
              <a:rPr lang="en-US" altLang="zh-CN" b="1" dirty="0">
                <a:solidFill>
                  <a:srgbClr val="CC33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调整机构的作用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 （</a:t>
            </a:r>
            <a:r>
              <a:rPr lang="en-US" altLang="zh-CN" sz="2800" b="1">
                <a:solidFill>
                  <a:srgbClr val="CC33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）选择高度基准面，测量不同种类的高度；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 （</a:t>
            </a:r>
            <a:r>
              <a:rPr lang="en-US" altLang="zh-CN" sz="2800" b="1">
                <a:solidFill>
                  <a:srgbClr val="CC33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）修正气压方法误差。  　</a:t>
            </a:r>
            <a:endParaRPr lang="zh-CN" altLang="en-US" sz="2800" b="1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44039" name="文本框 44038"/>
          <p:cNvSpPr txBox="1"/>
          <p:nvPr/>
        </p:nvSpPr>
        <p:spPr>
          <a:xfrm>
            <a:off x="152400" y="5562600"/>
            <a:ext cx="89916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使用</a:t>
            </a:r>
            <a:r>
              <a:rPr lang="en-US" altLang="zh-CN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urier New" panose="02070309020205020404" pitchFamily="49" charset="0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转动调整旋钮，使气压显示窗显示选择的气压基准值，高度指针则指示相对所选基准面的高度。</a:t>
            </a:r>
            <a:endParaRPr lang="zh-CN" altLang="en-US" sz="24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7" name="图片 47106"/>
          <p:cNvPicPr>
            <a:picLocks noChangeAspect="1"/>
          </p:cNvPicPr>
          <p:nvPr/>
        </p:nvPicPr>
        <p:blipFill>
          <a:blip r:embed="rId1"/>
          <a:srcRect t="-1704" r="-403" b="7602"/>
          <a:stretch>
            <a:fillRect/>
          </a:stretch>
        </p:blipFill>
        <p:spPr>
          <a:xfrm>
            <a:off x="0" y="0"/>
            <a:ext cx="9180830" cy="6453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1" name="矩形 47110"/>
          <p:cNvSpPr/>
          <p:nvPr/>
        </p:nvSpPr>
        <p:spPr>
          <a:xfrm>
            <a:off x="304800" y="1524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200" b="1" dirty="0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四、</a:t>
            </a:r>
            <a:r>
              <a:rPr lang="zh-CN" altLang="en-US" sz="3200" b="1" dirty="0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</a:rPr>
              <a:t>高度表的使用</a:t>
            </a:r>
            <a:endParaRPr lang="zh-CN" altLang="en-US" sz="3200" b="1" dirty="0">
              <a:solidFill>
                <a:srgbClr val="CC33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标题 88065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335713" cy="936625"/>
          </a:xfrm>
        </p:spPr>
        <p:txBody>
          <a:bodyPr anchor="ctr" anchorCtr="0"/>
          <a:p>
            <a:r>
              <a:rPr lang="zh-CN" altLang="en-US" b="1" dirty="0">
                <a:latin typeface="宋体" panose="02010600030101010101" pitchFamily="2" charset="-122"/>
              </a:rPr>
              <a:t>使用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88067" name="文本占位符 88066"/>
          <p:cNvSpPr>
            <a:spLocks noGrp="1"/>
          </p:cNvSpPr>
          <p:nvPr>
            <p:ph type="body" idx="1"/>
          </p:nvPr>
        </p:nvSpPr>
        <p:spPr>
          <a:xfrm>
            <a:off x="684213" y="1341438"/>
            <a:ext cx="7991475" cy="4535487"/>
          </a:xfrm>
        </p:spPr>
        <p:txBody>
          <a:bodyPr/>
          <a:p>
            <a:pPr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、标准气压高度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 dirty="0"/>
              <a:t>       </a:t>
            </a:r>
            <a:r>
              <a:rPr lang="zh-CN" altLang="en-US" sz="2800" b="1" dirty="0">
                <a:latin typeface="宋体" panose="02010600030101010101" pitchFamily="2" charset="-122"/>
              </a:rPr>
              <a:t>调气压刻度</a:t>
            </a:r>
            <a:r>
              <a:rPr lang="en-US" altLang="zh-CN" sz="2800" b="1">
                <a:latin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</a:rPr>
              <a:t>或显示数</a:t>
            </a:r>
            <a:r>
              <a:rPr lang="en-US" altLang="zh-CN" sz="2800" b="1">
                <a:latin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</a:rPr>
              <a:t>为</a:t>
            </a:r>
            <a:r>
              <a:rPr lang="en-US" altLang="zh-CN" sz="2800" b="1">
                <a:latin typeface="宋体" panose="02010600030101010101" pitchFamily="2" charset="-122"/>
              </a:rPr>
              <a:t>760mmHg</a:t>
            </a:r>
            <a:r>
              <a:rPr lang="zh-CN" altLang="en-US" sz="2800" b="1" dirty="0">
                <a:latin typeface="宋体" panose="02010600030101010101" pitchFamily="2" charset="-122"/>
              </a:rPr>
              <a:t>或</a:t>
            </a:r>
            <a:r>
              <a:rPr lang="en-US" altLang="zh-CN" sz="2800" b="1">
                <a:latin typeface="宋体" panose="02010600030101010101" pitchFamily="2" charset="-122"/>
              </a:rPr>
              <a:t>29.92inHg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、绝对高度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  调气压刻度</a:t>
            </a:r>
            <a:r>
              <a:rPr lang="en-US" altLang="zh-CN" sz="2800" b="1">
                <a:latin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</a:rPr>
              <a:t>或显示数</a:t>
            </a:r>
            <a:r>
              <a:rPr lang="en-US" altLang="zh-CN" sz="2800" b="1">
                <a:latin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</a:rPr>
              <a:t>为修正海压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</a:rPr>
              <a:t>、相对高度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 dirty="0"/>
              <a:t>       </a:t>
            </a:r>
            <a:r>
              <a:rPr lang="zh-CN" altLang="en-US" sz="2800" b="1" dirty="0">
                <a:latin typeface="宋体" panose="02010600030101010101" pitchFamily="2" charset="-122"/>
              </a:rPr>
              <a:t>调气压刻度</a:t>
            </a:r>
            <a:r>
              <a:rPr lang="en-US" altLang="zh-CN" sz="2800" b="1">
                <a:latin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</a:rPr>
              <a:t>或显示数</a:t>
            </a:r>
            <a:r>
              <a:rPr lang="en-US" altLang="zh-CN" sz="2800" b="1">
                <a:latin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</a:rPr>
              <a:t>为场压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</a:rPr>
              <a:t>、高度表在机场的零位调整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  调高度指针指零位，气压刻度应指场压。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副标题 6146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57" name="图片 6156" descr="QV`S(J%6U$Z(FNCY$T5LVT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" y="1341120"/>
            <a:ext cx="7574915" cy="39604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9" name="标题 52228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sz="3200" b="1" dirty="0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52230" name="文本占位符 52229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graphicFrame>
        <p:nvGraphicFramePr>
          <p:cNvPr id="52268" name="表格 52267"/>
          <p:cNvGraphicFramePr/>
          <p:nvPr/>
        </p:nvGraphicFramePr>
        <p:xfrm>
          <a:off x="609600" y="762000"/>
          <a:ext cx="7924800" cy="5703888"/>
        </p:xfrm>
        <a:graphic>
          <a:graphicData uri="http://schemas.openxmlformats.org/drawingml/2006/table">
            <a:tbl>
              <a:tblPr/>
              <a:tblGrid>
                <a:gridCol w="2438400"/>
                <a:gridCol w="2020888"/>
                <a:gridCol w="1816100"/>
                <a:gridCol w="1649412"/>
              </a:tblGrid>
              <a:tr h="8969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000" b="1" dirty="0">
                        <a:solidFill>
                          <a:srgbClr val="CC33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飞行阶段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CC3300"/>
                          </a:solidFill>
                        </a:rPr>
                        <a:t> </a:t>
                      </a: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气压刻度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高度指标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高度指针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2668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起飞前（调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H</a:t>
                      </a:r>
                      <a:r>
                        <a:rPr lang="en-US" altLang="zh-CN" sz="2000" b="1" baseline="-25000">
                          <a:solidFill>
                            <a:srgbClr val="CC3300"/>
                          </a:solidFill>
                        </a:rPr>
                        <a:t>QNH</a:t>
                      </a: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）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修正海压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修正海平面 和标准气压平面高度差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CC3300"/>
                          </a:solidFill>
                        </a:rPr>
                        <a:t> </a:t>
                      </a: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机场标高</a:t>
                      </a: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0048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航线上（调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H</a:t>
                      </a:r>
                      <a:r>
                        <a:rPr lang="en-US" altLang="zh-CN" sz="2000" b="1" baseline="-25000">
                          <a:solidFill>
                            <a:srgbClr val="CC3300"/>
                          </a:solidFill>
                        </a:rPr>
                        <a:t>QNE</a:t>
                      </a: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）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1013.2</a:t>
                      </a: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（或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29.92</a:t>
                      </a: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）标准气压平面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 0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 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H</a:t>
                      </a:r>
                      <a:r>
                        <a:rPr lang="en-US" altLang="zh-CN" sz="2000" b="1" baseline="-25000">
                          <a:solidFill>
                            <a:srgbClr val="CC3300"/>
                          </a:solidFill>
                        </a:rPr>
                        <a:t>QNE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2684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着陆前（调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H</a:t>
                      </a:r>
                      <a:r>
                        <a:rPr lang="en-US" altLang="zh-CN" sz="2000" b="1" baseline="-25000">
                          <a:solidFill>
                            <a:srgbClr val="CC3300"/>
                          </a:solidFill>
                        </a:rPr>
                        <a:t>QNH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 </a:t>
                      </a: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）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修正海压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修正海平面 和标准气压平面高度差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 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H</a:t>
                      </a:r>
                      <a:r>
                        <a:rPr lang="en-US" altLang="zh-CN" sz="2000" b="1" baseline="-25000">
                          <a:solidFill>
                            <a:srgbClr val="CC3300"/>
                          </a:solidFill>
                        </a:rPr>
                        <a:t>QNH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2668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着陆后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修正海压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修正海平面 和标准气压平面高度差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机场标高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52263" name="矩形 52262"/>
          <p:cNvSpPr>
            <a:spLocks noRot="1"/>
          </p:cNvSpPr>
          <p:nvPr/>
        </p:nvSpPr>
        <p:spPr>
          <a:xfrm>
            <a:off x="609600" y="0"/>
            <a:ext cx="6911975" cy="685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just"/>
            <a:r>
              <a:rPr lang="zh-CN" altLang="en-US" sz="2800" b="1" dirty="0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高度表的使用（使用海压高度）</a:t>
            </a:r>
            <a:endParaRPr lang="zh-CN" altLang="en-US" sz="2800" b="1" dirty="0">
              <a:solidFill>
                <a:srgbClr val="0070C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2264" name="直接连接符 52263"/>
          <p:cNvSpPr/>
          <p:nvPr/>
        </p:nvSpPr>
        <p:spPr>
          <a:xfrm>
            <a:off x="609600" y="762000"/>
            <a:ext cx="2362200" cy="83820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3" name="标题 53252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3200" b="1" dirty="0">
                <a:solidFill>
                  <a:srgbClr val="CC3300"/>
                </a:solidFill>
                <a:latin typeface="宋体" panose="02010600030101010101" pitchFamily="2" charset="-122"/>
              </a:rPr>
              <a:t>            </a:t>
            </a:r>
            <a:endParaRPr lang="en-US" altLang="zh-CN" sz="3200" b="1" dirty="0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53254" name="文本占位符 53253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sp>
        <p:nvSpPr>
          <p:cNvPr id="53255" name="矩形 53254"/>
          <p:cNvSpPr>
            <a:spLocks noRot="1"/>
          </p:cNvSpPr>
          <p:nvPr/>
        </p:nvSpPr>
        <p:spPr>
          <a:xfrm>
            <a:off x="609600" y="0"/>
            <a:ext cx="6911975" cy="685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just"/>
            <a:r>
              <a:rPr lang="zh-CN" altLang="en-US" sz="2800" b="1" dirty="0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高度表的使用（使用场压高）</a:t>
            </a:r>
            <a:endParaRPr lang="zh-CN" altLang="en-US" sz="2800" b="1" dirty="0">
              <a:solidFill>
                <a:srgbClr val="0070C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graphicFrame>
        <p:nvGraphicFramePr>
          <p:cNvPr id="53256" name="表格 53255"/>
          <p:cNvGraphicFramePr/>
          <p:nvPr/>
        </p:nvGraphicFramePr>
        <p:xfrm>
          <a:off x="533400" y="762000"/>
          <a:ext cx="8229600" cy="5562600"/>
        </p:xfrm>
        <a:graphic>
          <a:graphicData uri="http://schemas.openxmlformats.org/drawingml/2006/table">
            <a:tbl>
              <a:tblPr/>
              <a:tblGrid>
                <a:gridCol w="2406650"/>
                <a:gridCol w="2224088"/>
                <a:gridCol w="1885950"/>
                <a:gridCol w="1712912"/>
              </a:tblGrid>
              <a:tr h="8016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000" b="1" dirty="0">
                        <a:solidFill>
                          <a:srgbClr val="CC33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飞行阶段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CC3300"/>
                          </a:solidFill>
                        </a:rPr>
                        <a:t> </a:t>
                      </a: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气压刻度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高度指标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高度指针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2017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起飞前（</a:t>
                      </a:r>
                      <a:r>
                        <a:rPr lang="zh-CN" altLang="en-US" sz="2000" b="1" dirty="0">
                          <a:solidFill>
                            <a:srgbClr val="CC3300"/>
                          </a:solidFill>
                          <a:latin typeface="宋体" panose="02010600030101010101" pitchFamily="2" charset="-122"/>
                        </a:rPr>
                        <a:t>调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H</a:t>
                      </a:r>
                      <a:r>
                        <a:rPr lang="en-US" altLang="zh-CN" sz="2000" b="1" baseline="-25000">
                          <a:solidFill>
                            <a:srgbClr val="CC3300"/>
                          </a:solidFill>
                        </a:rPr>
                        <a:t>QFE</a:t>
                      </a: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）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场压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机场标准气压高度</a:t>
                      </a:r>
                      <a:endParaRPr lang="zh-CN" altLang="en-US" sz="2000" b="1" baseline="-30000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 0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1858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航线上（</a:t>
                      </a:r>
                      <a:r>
                        <a:rPr lang="zh-CN" altLang="en-US" sz="2000" b="1" dirty="0">
                          <a:solidFill>
                            <a:srgbClr val="CC3300"/>
                          </a:solidFill>
                          <a:latin typeface="宋体" panose="02010600030101010101" pitchFamily="2" charset="-122"/>
                        </a:rPr>
                        <a:t>调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H</a:t>
                      </a:r>
                      <a:r>
                        <a:rPr lang="en-US" altLang="zh-CN" sz="2000" b="1" baseline="-25000">
                          <a:solidFill>
                            <a:srgbClr val="CC3300"/>
                          </a:solidFill>
                        </a:rPr>
                        <a:t>QNE</a:t>
                      </a:r>
                      <a:r>
                        <a:rPr lang="en-US" altLang="zh-CN" sz="2000" b="1" baseline="-30000">
                          <a:solidFill>
                            <a:srgbClr val="CC3300"/>
                          </a:solidFill>
                        </a:rPr>
                        <a:t> </a:t>
                      </a: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）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 dirty="0">
                          <a:solidFill>
                            <a:srgbClr val="CC3300"/>
                          </a:solidFill>
                        </a:rPr>
                        <a:t>   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1013.2</a:t>
                      </a:r>
                      <a:endParaRPr lang="en-US" altLang="zh-CN" sz="2000" b="1">
                        <a:solidFill>
                          <a:srgbClr val="CC33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（或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29.92</a:t>
                      </a: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）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 0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 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H</a:t>
                      </a:r>
                      <a:r>
                        <a:rPr lang="en-US" altLang="zh-CN" sz="2000" b="1" baseline="-25000">
                          <a:solidFill>
                            <a:srgbClr val="CC3300"/>
                          </a:solidFill>
                        </a:rPr>
                        <a:t>QNE</a:t>
                      </a:r>
                      <a:endParaRPr lang="zh-CN" altLang="en-US" sz="2000" b="1" baseline="-2500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1874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着陆前（调</a:t>
                      </a: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H</a:t>
                      </a:r>
                      <a:r>
                        <a:rPr lang="en-US" altLang="zh-CN" sz="2000" b="1" baseline="-30000">
                          <a:solidFill>
                            <a:srgbClr val="CC3300"/>
                          </a:solidFill>
                        </a:rPr>
                        <a:t>QFE</a:t>
                      </a: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）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场压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机场标准气压高度</a:t>
                      </a:r>
                      <a:endParaRPr lang="zh-CN" altLang="en-US" sz="2000" b="1" baseline="-30000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H</a:t>
                      </a:r>
                      <a:r>
                        <a:rPr lang="en-US" altLang="zh-CN" sz="2000" b="1" baseline="-30000">
                          <a:solidFill>
                            <a:srgbClr val="CC3300"/>
                          </a:solidFill>
                        </a:rPr>
                        <a:t>QFE</a:t>
                      </a:r>
                      <a:endParaRPr lang="zh-CN" altLang="en-US" sz="2000" b="1" baseline="-3000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1858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着陆后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场压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solidFill>
                            <a:srgbClr val="CC3300"/>
                          </a:solidFill>
                        </a:rPr>
                        <a:t>机场标准气压高度</a:t>
                      </a:r>
                      <a:endParaRPr lang="zh-CN" altLang="en-US" sz="2000" b="1" baseline="-3000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1">
                          <a:solidFill>
                            <a:srgbClr val="CC3300"/>
                          </a:solidFill>
                        </a:rPr>
                        <a:t>0 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53288" name="直接连接符 53287"/>
          <p:cNvSpPr/>
          <p:nvPr/>
        </p:nvSpPr>
        <p:spPr>
          <a:xfrm>
            <a:off x="533400" y="762000"/>
            <a:ext cx="2362200" cy="76200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5" name="图片 54274"/>
          <p:cNvPicPr>
            <a:picLocks noChangeAspect="1"/>
          </p:cNvPicPr>
          <p:nvPr/>
        </p:nvPicPr>
        <p:blipFill>
          <a:blip r:embed="rId1"/>
          <a:srcRect r="427" b="6676"/>
          <a:stretch>
            <a:fillRect/>
          </a:stretch>
        </p:blipFill>
        <p:spPr>
          <a:xfrm>
            <a:off x="35560" y="202565"/>
            <a:ext cx="9180830" cy="6453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7" name="标题 54276"/>
          <p:cNvSpPr>
            <a:spLocks noGrp="1"/>
          </p:cNvSpPr>
          <p:nvPr>
            <p:ph type="title"/>
          </p:nvPr>
        </p:nvSpPr>
        <p:spPr>
          <a:xfrm>
            <a:off x="152400" y="76200"/>
            <a:ext cx="3581400" cy="914400"/>
          </a:xfrm>
        </p:spPr>
        <p:txBody>
          <a:bodyPr anchor="ctr" anchorCtr="0"/>
          <a:p>
            <a:pPr algn="l"/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</a:rPr>
              <a:t>五、</a:t>
            </a:r>
            <a:r>
              <a:rPr lang="zh-CN" altLang="en-US" sz="3200" b="1" dirty="0">
                <a:solidFill>
                  <a:srgbClr val="CC3300"/>
                </a:solidFill>
              </a:rPr>
              <a:t>高度表误差</a:t>
            </a:r>
            <a:endParaRPr lang="zh-CN" altLang="en-US" sz="32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标题 5529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55301" name="图片 55300"/>
          <p:cNvPicPr>
            <a:picLocks noChangeAspect="1"/>
          </p:cNvPicPr>
          <p:nvPr/>
        </p:nvPicPr>
        <p:blipFill>
          <a:blip r:embed="rId1"/>
          <a:srcRect r="-403" b="5898"/>
          <a:stretch>
            <a:fillRect/>
          </a:stretch>
        </p:blipFill>
        <p:spPr>
          <a:xfrm>
            <a:off x="35560" y="228600"/>
            <a:ext cx="9180830" cy="6453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7" name="图片 57346"/>
          <p:cNvPicPr>
            <a:picLocks noChangeAspect="1"/>
          </p:cNvPicPr>
          <p:nvPr/>
        </p:nvPicPr>
        <p:blipFill>
          <a:blip r:embed="rId1"/>
          <a:srcRect l="-389" t="-1704" r="778" b="7602"/>
          <a:stretch>
            <a:fillRect/>
          </a:stretch>
        </p:blipFill>
        <p:spPr>
          <a:xfrm>
            <a:off x="0" y="0"/>
            <a:ext cx="9108440" cy="6453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0" name="矩形 57349"/>
          <p:cNvSpPr/>
          <p:nvPr/>
        </p:nvSpPr>
        <p:spPr>
          <a:xfrm>
            <a:off x="304800" y="1185863"/>
            <a:ext cx="8534400" cy="1176337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/>
          <a:p>
            <a:pPr marL="342900" indent="-342900" algn="just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</a:pPr>
            <a:r>
              <a:rPr lang="en-US" altLang="zh-CN" sz="3200" dirty="0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当实际大气条件不符合标准大气条件时指示将出现误差，这种误差叫做高度表的方法误差。  </a:t>
            </a:r>
            <a:r>
              <a:rPr lang="zh-CN" altLang="en-US" sz="2800" b="1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99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57351" name="矩形 57350"/>
          <p:cNvSpPr/>
          <p:nvPr/>
        </p:nvSpPr>
        <p:spPr>
          <a:xfrm>
            <a:off x="2286000" y="4935538"/>
            <a:ext cx="4572000" cy="116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</a:pPr>
            <a:r>
              <a:rPr lang="en-US" altLang="zh-CN" sz="2800" b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、气压方法误差</a:t>
            </a:r>
            <a:endParaRPr lang="zh-CN" altLang="en-US" sz="2800" b="1" dirty="0">
              <a:solidFill>
                <a:srgbClr val="99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</a:pPr>
            <a:r>
              <a:rPr lang="en-US" altLang="zh-CN" sz="2800" b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、气温方法误差</a:t>
            </a:r>
            <a:endParaRPr lang="zh-CN" altLang="en-US" sz="2800" b="1" dirty="0">
              <a:solidFill>
                <a:srgbClr val="99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7352" name="矩形 57351"/>
          <p:cNvSpPr/>
          <p:nvPr/>
        </p:nvSpPr>
        <p:spPr>
          <a:xfrm>
            <a:off x="533400" y="3048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方法误差</a:t>
            </a:r>
            <a:endParaRPr lang="zh-CN" altLang="en-US" sz="3200" b="1" dirty="0">
              <a:solidFill>
                <a:srgbClr val="99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69633"/>
          <p:cNvSpPr>
            <a:spLocks noGrp="1"/>
          </p:cNvSpPr>
          <p:nvPr>
            <p:ph type="title"/>
          </p:nvPr>
        </p:nvSpPr>
        <p:spPr>
          <a:xfrm>
            <a:off x="304800" y="838200"/>
            <a:ext cx="8540750" cy="914400"/>
          </a:xfrm>
        </p:spPr>
        <p:txBody>
          <a:bodyPr anchor="ctr" anchorCtr="0"/>
          <a:p>
            <a:r>
              <a:rPr lang="zh-CN" altLang="en-US" sz="3200" b="1" dirty="0">
                <a:latin typeface="宋体" panose="02010600030101010101" pitchFamily="2" charset="-122"/>
              </a:rPr>
              <a:t>国际标准大气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9635" name="文本占位符 69634"/>
          <p:cNvSpPr>
            <a:spLocks noGrp="1"/>
          </p:cNvSpPr>
          <p:nvPr>
            <p:ph type="body" idx="1"/>
          </p:nvPr>
        </p:nvSpPr>
        <p:spPr>
          <a:xfrm>
            <a:off x="1120775" y="1754188"/>
            <a:ext cx="7058025" cy="3759200"/>
          </a:xfrm>
        </p:spPr>
        <p:txBody>
          <a:bodyPr/>
          <a:p>
            <a:r>
              <a:rPr lang="en-US" altLang="zh-CN" sz="2800" b="1">
                <a:latin typeface="宋体" panose="02010600030101010101" pitchFamily="2" charset="-122"/>
              </a:rPr>
              <a:t>P</a:t>
            </a:r>
            <a:r>
              <a:rPr lang="zh-CN" altLang="en-US" sz="2800" b="1" baseline="-25000">
                <a:latin typeface="宋体" panose="02010600030101010101" pitchFamily="2" charset="-122"/>
              </a:rPr>
              <a:t>０</a:t>
            </a:r>
            <a:r>
              <a:rPr lang="en-US" altLang="zh-CN" sz="2800" b="1">
                <a:latin typeface="宋体" panose="02010600030101010101" pitchFamily="2" charset="-122"/>
              </a:rPr>
              <a:t>=760mmHg</a:t>
            </a:r>
            <a:r>
              <a:rPr lang="zh-CN" altLang="en-US" sz="2800" b="1">
                <a:latin typeface="宋体" panose="02010600030101010101" pitchFamily="2" charset="-122"/>
              </a:rPr>
              <a:t>（或</a:t>
            </a:r>
            <a:r>
              <a:rPr lang="en-US" altLang="zh-CN" sz="2800" b="1">
                <a:latin typeface="宋体" panose="02010600030101010101" pitchFamily="2" charset="-122"/>
              </a:rPr>
              <a:t>1013mb</a:t>
            </a:r>
            <a:r>
              <a:rPr lang="zh-CN" altLang="en-US" sz="2800" b="1">
                <a:latin typeface="宋体" panose="02010600030101010101" pitchFamily="2" charset="-122"/>
              </a:rPr>
              <a:t>或</a:t>
            </a:r>
            <a:r>
              <a:rPr lang="en-US" altLang="zh-CN" sz="2800" b="1">
                <a:latin typeface="宋体" panose="02010600030101010101" pitchFamily="2" charset="-122"/>
              </a:rPr>
              <a:t>29.92inHg</a:t>
            </a:r>
            <a:r>
              <a:rPr lang="zh-CN" altLang="en-US" sz="2800" b="1">
                <a:latin typeface="宋体" panose="02010600030101010101" pitchFamily="2" charset="-122"/>
              </a:rPr>
              <a:t>），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algn="just"/>
            <a:r>
              <a:rPr lang="en-US" altLang="zh-CN" sz="2800" b="1">
                <a:latin typeface="宋体" panose="02010600030101010101" pitchFamily="2" charset="-122"/>
              </a:rPr>
              <a:t>T</a:t>
            </a:r>
            <a:r>
              <a:rPr lang="zh-CN" altLang="en-US" sz="2800" b="1" baseline="-25000">
                <a:latin typeface="宋体" panose="02010600030101010101" pitchFamily="2" charset="-122"/>
              </a:rPr>
              <a:t>０</a:t>
            </a:r>
            <a:r>
              <a:rPr lang="en-US" altLang="zh-CN" sz="2800" b="1">
                <a:latin typeface="宋体" panose="02010600030101010101" pitchFamily="2" charset="-122"/>
              </a:rPr>
              <a:t>=15°C(</a:t>
            </a:r>
            <a:r>
              <a:rPr lang="zh-CN" altLang="en-US" sz="2800" b="1">
                <a:latin typeface="宋体" panose="02010600030101010101" pitchFamily="2" charset="-122"/>
              </a:rPr>
              <a:t>或</a:t>
            </a:r>
            <a:r>
              <a:rPr lang="en-US" altLang="zh-CN" sz="2800" b="1">
                <a:latin typeface="宋体" panose="02010600030101010101" pitchFamily="2" charset="-122"/>
              </a:rPr>
              <a:t>288K)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r>
              <a:rPr lang="en-US" altLang="zh-CN" sz="2800" b="1">
                <a:latin typeface="宋体" panose="02010600030101010101" pitchFamily="2" charset="-122"/>
              </a:rPr>
              <a:t>τ=</a:t>
            </a:r>
            <a:r>
              <a:rPr lang="zh-CN" altLang="en-US" sz="2800" b="1">
                <a:latin typeface="宋体" panose="02010600030101010101" pitchFamily="2" charset="-122"/>
              </a:rPr>
              <a:t>－</a:t>
            </a:r>
            <a:r>
              <a:rPr lang="en-US" altLang="zh-CN" sz="2800" b="1">
                <a:latin typeface="宋体" panose="02010600030101010101" pitchFamily="2" charset="-122"/>
              </a:rPr>
              <a:t>0.0065°/m</a:t>
            </a:r>
            <a:r>
              <a:rPr lang="zh-CN" altLang="en-US" sz="2800" b="1">
                <a:latin typeface="宋体" panose="02010600030101010101" pitchFamily="2" charset="-122"/>
              </a:rPr>
              <a:t>；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algn="just"/>
            <a:r>
              <a:rPr lang="zh-CN" altLang="en-US" sz="2800" b="1" dirty="0">
                <a:latin typeface="宋体" panose="02010600030101010101" pitchFamily="2" charset="-122"/>
              </a:rPr>
              <a:t>在平流层内，气温不随高度变化，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等于</a:t>
            </a:r>
            <a:r>
              <a:rPr lang="en-US" altLang="zh-CN" sz="2800" b="1">
                <a:latin typeface="宋体" panose="02010600030101010101" pitchFamily="2" charset="-122"/>
              </a:rPr>
              <a:t>-56.5°C(</a:t>
            </a:r>
            <a:r>
              <a:rPr lang="zh-CN" altLang="en-US" sz="2800" b="1">
                <a:latin typeface="宋体" panose="02010600030101010101" pitchFamily="2" charset="-122"/>
              </a:rPr>
              <a:t>或</a:t>
            </a:r>
            <a:r>
              <a:rPr lang="en-US" altLang="zh-CN" sz="2800" b="1">
                <a:latin typeface="宋体" panose="02010600030101010101" pitchFamily="2" charset="-122"/>
              </a:rPr>
              <a:t>216.5K)</a:t>
            </a:r>
            <a:endParaRPr lang="en-US" altLang="zh-CN">
              <a:latin typeface="宋体" panose="02010600030101010101" pitchFamily="2" charset="-122"/>
            </a:endParaRPr>
          </a:p>
        </p:txBody>
      </p:sp>
      <p:sp>
        <p:nvSpPr>
          <p:cNvPr id="69642" name="矩形 69641"/>
          <p:cNvSpPr/>
          <p:nvPr/>
        </p:nvSpPr>
        <p:spPr>
          <a:xfrm>
            <a:off x="7543800" y="2044700"/>
            <a:ext cx="16271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或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1013mb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9643" name="矩形 69642"/>
          <p:cNvSpPr/>
          <p:nvPr/>
        </p:nvSpPr>
        <p:spPr>
          <a:xfrm>
            <a:off x="3048000" y="4799013"/>
            <a:ext cx="4756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在平流层内，气温不随高度变化。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标题 71681"/>
          <p:cNvSpPr>
            <a:spLocks noGrp="1"/>
          </p:cNvSpPr>
          <p:nvPr>
            <p:ph type="title"/>
          </p:nvPr>
        </p:nvSpPr>
        <p:spPr>
          <a:xfrm>
            <a:off x="603250" y="762000"/>
            <a:ext cx="8007350" cy="762000"/>
          </a:xfrm>
        </p:spPr>
        <p:txBody>
          <a:bodyPr anchor="ctr" anchorCtr="0"/>
          <a:p>
            <a:r>
              <a:rPr lang="en-US" altLang="zh-CN" sz="3200" b="1">
                <a:latin typeface="宋体" panose="02010600030101010101" pitchFamily="2" charset="-122"/>
              </a:rPr>
              <a:t>  </a:t>
            </a:r>
            <a:r>
              <a:rPr lang="en-US" altLang="zh-CN" b="1">
                <a:latin typeface="宋体" panose="02010600030101010101" pitchFamily="2" charset="-122"/>
              </a:rPr>
              <a:t>H</a:t>
            </a:r>
            <a:r>
              <a:rPr lang="zh-CN" altLang="en-US" b="1">
                <a:latin typeface="宋体" panose="02010600030101010101" pitchFamily="2" charset="-122"/>
              </a:rPr>
              <a:t>－</a:t>
            </a:r>
            <a:r>
              <a:rPr lang="en-US" altLang="zh-CN" b="1">
                <a:latin typeface="宋体" panose="02010600030101010101" pitchFamily="2" charset="-122"/>
              </a:rPr>
              <a:t>P</a:t>
            </a:r>
            <a:r>
              <a:rPr lang="zh-CN" altLang="en-US" b="1" dirty="0">
                <a:latin typeface="宋体" panose="02010600030101010101" pitchFamily="2" charset="-122"/>
              </a:rPr>
              <a:t>关系（对流层、平流层）</a:t>
            </a:r>
            <a:r>
              <a:rPr lang="zh-CN" altLang="en-US" sz="3200" b="1" dirty="0">
                <a:latin typeface="宋体" panose="02010600030101010101" pitchFamily="2" charset="-122"/>
              </a:rPr>
              <a:t>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1683" name="文本占位符 71682"/>
          <p:cNvSpPr>
            <a:spLocks noGrp="1"/>
          </p:cNvSpPr>
          <p:nvPr>
            <p:ph type="body" idx="1"/>
          </p:nvPr>
        </p:nvSpPr>
        <p:spPr>
          <a:xfrm>
            <a:off x="762000" y="1524000"/>
            <a:ext cx="7772400" cy="4114800"/>
          </a:xfrm>
        </p:spPr>
        <p:txBody>
          <a:bodyPr/>
          <a:p>
            <a:pPr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</a:t>
            </a:r>
            <a:r>
              <a:rPr lang="en-US" altLang="zh-CN" b="1">
                <a:latin typeface="宋体" panose="02010600030101010101" pitchFamily="2" charset="-122"/>
              </a:rPr>
              <a:t>∵H↑</a:t>
            </a:r>
            <a:r>
              <a:rPr lang="en-US" altLang="zh-CN" b="1">
                <a:latin typeface="黑体" panose="02010609060101010101" pitchFamily="49" charset="-122"/>
              </a:rPr>
              <a:t>t</a:t>
            </a:r>
            <a:r>
              <a:rPr lang="en-US" altLang="zh-CN" b="1">
                <a:latin typeface="宋体" panose="02010600030101010101" pitchFamily="2" charset="-122"/>
              </a:rPr>
              <a:t>↓</a:t>
            </a:r>
            <a:r>
              <a:rPr lang="en-US" altLang="zh-CN" b="1">
                <a:latin typeface="黑体" panose="02010609060101010101" pitchFamily="49" charset="-122"/>
              </a:rPr>
              <a:t>ρ</a:t>
            </a:r>
            <a:r>
              <a:rPr lang="en-US" altLang="zh-CN" b="1">
                <a:latin typeface="宋体" panose="02010600030101010101" pitchFamily="2" charset="-122"/>
              </a:rPr>
              <a:t>↓   ∴H↑P↓</a:t>
            </a:r>
            <a:endParaRPr lang="en-US" altLang="zh-CN" b="1">
              <a:latin typeface="宋体" panose="02010600030101010101" pitchFamily="2" charset="-122"/>
            </a:endParaRPr>
          </a:p>
        </p:txBody>
      </p:sp>
      <p:pic>
        <p:nvPicPr>
          <p:cNvPr id="71684" name="图片 71683" descr="PIC3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2362200"/>
            <a:ext cx="7391400" cy="3313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标题 72705"/>
          <p:cNvSpPr>
            <a:spLocks noGrp="1"/>
          </p:cNvSpPr>
          <p:nvPr>
            <p:ph type="title"/>
          </p:nvPr>
        </p:nvSpPr>
        <p:spPr>
          <a:xfrm>
            <a:off x="2209800" y="457200"/>
            <a:ext cx="5184775" cy="1143000"/>
          </a:xfrm>
        </p:spPr>
        <p:txBody>
          <a:bodyPr anchor="ctr" anchorCtr="0"/>
          <a:p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标准气压高度公式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2707" name="文本占位符 72706"/>
          <p:cNvSpPr>
            <a:spLocks noGrp="1"/>
          </p:cNvSpPr>
          <p:nvPr>
            <p:ph type="body" idx="1"/>
          </p:nvPr>
        </p:nvSpPr>
        <p:spPr>
          <a:xfrm>
            <a:off x="1341438" y="1906588"/>
            <a:ext cx="6983412" cy="4144962"/>
          </a:xfrm>
        </p:spPr>
        <p:txBody>
          <a:bodyPr/>
          <a:p>
            <a:pPr algn="just">
              <a:buNone/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11000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米以下时，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en-US" sz="2800" b="1" baseline="-25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０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［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－（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zh-CN" altLang="en-US" sz="2800" b="1" baseline="-25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Ｈ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Ｐ</a:t>
            </a:r>
            <a:r>
              <a:rPr lang="zh-CN" altLang="en-US" sz="2800" b="1" baseline="-25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０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baseline="30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Ｒ</a:t>
            </a:r>
            <a:r>
              <a:rPr lang="en-US" altLang="zh-CN" sz="2800" b="1" baseline="30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τ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］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/τ     </a:t>
            </a:r>
            <a:endParaRPr lang="en-US" altLang="zh-CN" sz="28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式中，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zh-CN" altLang="en-US" sz="2800" b="1" baseline="-25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Ｈ</a:t>
            </a:r>
            <a:r>
              <a:rPr lang="en-US" altLang="zh-CN" sz="2800" b="1">
                <a:solidFill>
                  <a:srgbClr val="0070C0"/>
                </a:solidFill>
                <a:latin typeface="Courier New" panose="02070309020205020404" pitchFamily="49" charset="0"/>
                <a:ea typeface="黑体" panose="02010609060101010101" pitchFamily="49" charset="-122"/>
              </a:rPr>
              <a:t>—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高度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处的气压。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把标准大气数据代入式，可得  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44307.7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［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(P</a:t>
            </a:r>
            <a:r>
              <a:rPr lang="zh-CN" altLang="en-US" sz="2800" b="1" baseline="-25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Ｈ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/760)</a:t>
            </a:r>
            <a:r>
              <a:rPr lang="en-US" altLang="zh-CN" sz="2800" b="1" baseline="30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0.1903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］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(m)</a:t>
            </a:r>
            <a:endParaRPr lang="en-US" altLang="zh-CN" sz="28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77150" cy="1143000"/>
          </a:xfrm>
        </p:spPr>
        <p:txBody>
          <a:bodyPr anchor="ctr" anchorCtr="0"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标准气压高度公式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  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3731" name="文本占位符 73730"/>
          <p:cNvSpPr>
            <a:spLocks noGrp="1"/>
          </p:cNvSpPr>
          <p:nvPr>
            <p:ph type="body" idx="1"/>
          </p:nvPr>
        </p:nvSpPr>
        <p:spPr>
          <a:xfrm>
            <a:off x="609600" y="1676400"/>
            <a:ext cx="7699375" cy="4114800"/>
          </a:xfrm>
        </p:spPr>
        <p:txBody>
          <a:bodyPr/>
          <a:p>
            <a:pPr algn="just">
              <a:buNone/>
            </a:pP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11000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米至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25000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米时，  </a:t>
            </a:r>
            <a:endParaRPr lang="zh-CN" altLang="en-US" sz="28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＝Ｈ</a:t>
            </a:r>
            <a:r>
              <a:rPr lang="en-US" altLang="zh-CN" sz="2800" b="1" baseline="-25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＋ＲＴ</a:t>
            </a:r>
            <a:r>
              <a:rPr lang="en-US" altLang="zh-CN" sz="2800" b="1" baseline="-25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lnP</a:t>
            </a:r>
            <a:r>
              <a:rPr lang="en-US" altLang="zh-CN" sz="2800" b="1" baseline="-25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Ｐ</a:t>
            </a:r>
            <a:r>
              <a:rPr lang="zh-CN" altLang="en-US" sz="2800" b="1" baseline="-250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Ｈ</a:t>
            </a:r>
            <a:endParaRPr lang="zh-CN" altLang="en-US" sz="28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式中：Ｈ</a:t>
            </a:r>
            <a:r>
              <a:rPr lang="en-US" altLang="zh-CN" sz="2800" b="1" baseline="-25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urier New" panose="02070309020205020404" pitchFamily="49" charset="0"/>
                <a:ea typeface="黑体" panose="02010609060101010101" pitchFamily="49" charset="-122"/>
              </a:rPr>
              <a:t>—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高度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㎞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      Ｔ</a:t>
            </a:r>
            <a:r>
              <a:rPr lang="en-US" altLang="zh-CN" sz="2800" b="1" baseline="-25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urier New" panose="02070309020205020404" pitchFamily="49" charset="0"/>
                <a:ea typeface="黑体" panose="02010609060101010101" pitchFamily="49" charset="-122"/>
              </a:rPr>
              <a:t>—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高度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㎞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处的气温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216.5K</a:t>
            </a: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2800" b="1" baseline="-25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urier New" panose="02070309020205020404" pitchFamily="49" charset="0"/>
                <a:ea typeface="黑体" panose="02010609060101010101" pitchFamily="49" charset="-122"/>
              </a:rPr>
              <a:t>—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高度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㎞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处的气压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169.63 mmHg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endParaRPr lang="zh-CN" altLang="en-US" sz="2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把标准大气数据代入式中，可得  </a:t>
            </a:r>
            <a:endParaRPr lang="zh-CN" altLang="en-US" sz="28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None/>
            </a:pP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11000</a:t>
            </a: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6337ln169.63/P</a:t>
            </a:r>
            <a:r>
              <a:rPr lang="en-US" altLang="zh-CN" sz="2800" b="1" baseline="-25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(m)</a:t>
            </a:r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</a:t>
            </a:r>
            <a:endParaRPr lang="zh-CN" altLang="en-US" sz="28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文本占位符 78849"/>
          <p:cNvSpPr>
            <a:spLocks noGrp="1"/>
          </p:cNvSpPr>
          <p:nvPr>
            <p:ph type="body" idx="1"/>
          </p:nvPr>
        </p:nvSpPr>
        <p:spPr>
          <a:xfrm>
            <a:off x="685800" y="838200"/>
            <a:ext cx="7772400" cy="4648200"/>
          </a:xfrm>
        </p:spPr>
        <p:txBody>
          <a:bodyPr/>
          <a:p>
            <a:pPr algn="just"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、飞行高度的种类</a:t>
            </a:r>
            <a:endParaRPr lang="zh-CN" altLang="en-US"/>
          </a:p>
        </p:txBody>
      </p:sp>
      <p:pic>
        <p:nvPicPr>
          <p:cNvPr id="78851" name="图片 78850" descr="PIC3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133600"/>
            <a:ext cx="8077200" cy="3565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文本占位符 79873"/>
          <p:cNvSpPr>
            <a:spLocks noGrp="1"/>
          </p:cNvSpPr>
          <p:nvPr>
            <p:ph type="body" idx="1"/>
          </p:nvPr>
        </p:nvSpPr>
        <p:spPr>
          <a:xfrm>
            <a:off x="971550" y="1844675"/>
            <a:ext cx="8089900" cy="3609340"/>
          </a:xfrm>
        </p:spPr>
        <p:txBody>
          <a:bodyPr/>
          <a:p>
            <a:pPr algn="just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相对高度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飞机到某机场场面的距离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真实高度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飞机到正下方地面目标的距离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绝对高度</a:t>
            </a:r>
            <a:r>
              <a:rPr lang="en-US" altLang="zh-CN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飞机到平均海平面的距离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d089e022-258d-41ab-b0b6-5f035d872f9a"/>
  <p:tag name="COMMONDATA" val="eyJoZGlkIjoiOGU0NjhkNWRmOTA4N2VlYmI0N2EyYTI3NjFiZmQ3ZGYifQ=="/>
</p:tagLst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1704</Words>
  <Application>WPS 演示</Application>
  <PresentationFormat>全屏显示(4:3)</PresentationFormat>
  <Paragraphs>212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Arial</vt:lpstr>
      <vt:lpstr>宋体</vt:lpstr>
      <vt:lpstr>Wingdings</vt:lpstr>
      <vt:lpstr>Wingdings 2</vt:lpstr>
      <vt:lpstr>黑体</vt:lpstr>
      <vt:lpstr>华文隶书</vt:lpstr>
      <vt:lpstr>Courier New</vt:lpstr>
      <vt:lpstr>微软雅黑</vt:lpstr>
      <vt:lpstr>Arial Unicode MS</vt:lpstr>
      <vt:lpstr>Calibri</vt:lpstr>
      <vt:lpstr>Times New Roman</vt:lpstr>
      <vt:lpstr>Tahoma</vt:lpstr>
      <vt:lpstr>吉祥如意</vt:lpstr>
      <vt:lpstr>PowerPoint 演示文稿</vt:lpstr>
      <vt:lpstr>PowerPoint 演示文稿</vt:lpstr>
      <vt:lpstr>PowerPoint 演示文稿</vt:lpstr>
      <vt:lpstr>国际标准大气</vt:lpstr>
      <vt:lpstr>  H－P关系（对流层、平流层）：</vt:lpstr>
      <vt:lpstr>标准气压高度公式</vt:lpstr>
      <vt:lpstr>     标准气压高度公式  </vt:lpstr>
      <vt:lpstr>PowerPoint 演示文稿</vt:lpstr>
      <vt:lpstr>PowerPoint 演示文稿</vt:lpstr>
      <vt:lpstr>几种高度的关系</vt:lpstr>
      <vt:lpstr>PowerPoint 演示文稿</vt:lpstr>
      <vt:lpstr>PowerPoint 演示文稿</vt:lpstr>
      <vt:lpstr>PowerPoint 演示文稿</vt:lpstr>
      <vt:lpstr>PowerPoint 演示文稿</vt:lpstr>
      <vt:lpstr>几种高度的关系</vt:lpstr>
      <vt:lpstr>PowerPoint 演示文稿</vt:lpstr>
      <vt:lpstr>PowerPoint 演示文稿</vt:lpstr>
      <vt:lpstr>PowerPoint 演示文稿</vt:lpstr>
      <vt:lpstr>PowerPoint 演示文稿</vt:lpstr>
      <vt:lpstr>标准气压高度公式</vt:lpstr>
      <vt:lpstr>(二)基本原理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三、高度表表面</vt:lpstr>
      <vt:lpstr>PowerPoint 演示文稿</vt:lpstr>
      <vt:lpstr>使用</vt:lpstr>
      <vt:lpstr>PowerPoint 演示文稿</vt:lpstr>
      <vt:lpstr>            </vt:lpstr>
      <vt:lpstr>五、高度表误差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绪论</dc:title>
  <dc:creator>w</dc:creator>
  <cp:lastModifiedBy>土申</cp:lastModifiedBy>
  <cp:revision>112</cp:revision>
  <dcterms:created xsi:type="dcterms:W3CDTF">2002-09-04T15:15:00Z</dcterms:created>
  <dcterms:modified xsi:type="dcterms:W3CDTF">2023-08-16T09:37:01Z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5854113C638C4B4A88BB5BC2266A0CA3_12</vt:lpwstr>
  </property>
  <property fmtid="{D5CDD505-2E9C-101B-9397-08002B2CF9AE}" pid="3" name="KSOProductBuildVer">
    <vt:lpwstr>2052-11.1.0.14309</vt:lpwstr>
  </property>
</Properties>
</file>